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689" r:id="rId5"/>
  </p:sldMasterIdLst>
  <p:notesMasterIdLst>
    <p:notesMasterId r:id="rId22"/>
  </p:notesMasterIdLst>
  <p:sldIdLst>
    <p:sldId id="259" r:id="rId6"/>
    <p:sldId id="2147479562" r:id="rId7"/>
    <p:sldId id="2147482630" r:id="rId8"/>
    <p:sldId id="2147482624" r:id="rId9"/>
    <p:sldId id="2147482620" r:id="rId10"/>
    <p:sldId id="2147482628" r:id="rId11"/>
    <p:sldId id="2147482629" r:id="rId12"/>
    <p:sldId id="263" r:id="rId13"/>
    <p:sldId id="2147482631" r:id="rId14"/>
    <p:sldId id="2147482632" r:id="rId15"/>
    <p:sldId id="2147482633" r:id="rId16"/>
    <p:sldId id="2147482634" r:id="rId17"/>
    <p:sldId id="2147482635" r:id="rId18"/>
    <p:sldId id="2147482622" r:id="rId19"/>
    <p:sldId id="2147482623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79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41616E-3554-B2DB-1FA6-F0231CCBA76C}" v="16" dt="2024-06-26T20:54:10.899"/>
    <p1510:client id="{BA23EBAB-2AA6-43C5-AA7E-B7E8BAEF15C7}" v="274" dt="2024-06-27T01:09:06.8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9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CDB95-17B6-4485-ACE1-3EC7FE055D7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6859F-1972-4E03-91E8-58625D6B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94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7F6EC-CDA2-2540-9780-2DC25C8473EB}" type="slidenum">
              <a:rPr kumimoji="0" lang="en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70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7F6EC-CDA2-2540-9780-2DC25C8473EB}" type="slidenum">
              <a:rPr kumimoji="0" lang="en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447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7F6EC-CDA2-2540-9780-2DC25C8473EB}" type="slidenum">
              <a:rPr kumimoji="0" lang="en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673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7F6EC-CDA2-2540-9780-2DC25C8473EB}" type="slidenum">
              <a:rPr kumimoji="0" lang="en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447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7F6EC-CDA2-2540-9780-2DC25C8473EB}" type="slidenum">
              <a:rPr kumimoji="0" lang="en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706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7F6EC-CDA2-2540-9780-2DC25C8473EB}" type="slidenum">
              <a:rPr kumimoji="0" lang="en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1996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jpeg"/><Relationship Id="rId4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9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17.jpeg"/><Relationship Id="rId4" Type="http://schemas.openxmlformats.org/officeDocument/2006/relationships/image" Target="../media/image2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3D72B1-40E5-ECBE-067F-9CA813E01D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</a:blip>
          <a:srcRect l="5124" t="5143" r="5124"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579CC-CE50-CF8C-0168-35C5A678D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7106" y="1345882"/>
            <a:ext cx="10191847" cy="3357458"/>
          </a:xfrm>
        </p:spPr>
        <p:txBody>
          <a:bodyPr anchor="b">
            <a:normAutofit/>
          </a:bodyPr>
          <a:lstStyle>
            <a:lvl1pPr algn="l">
              <a:lnSpc>
                <a:spcPct val="70000"/>
              </a:lnSpc>
              <a:defRPr sz="9600" b="1" i="0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20000">
                      <a:schemeClr val="bg2"/>
                    </a:gs>
                  </a:gsLst>
                  <a:lin ang="4200000" scaled="0"/>
                </a:gra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AE64B-0C36-6F0E-2C61-96C3C603B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7106" y="4689476"/>
            <a:ext cx="10191847" cy="79184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D1B49-5092-C365-3A06-62561DFFF6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65" y="902917"/>
            <a:ext cx="2375402" cy="125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6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40">
          <p15:clr>
            <a:srgbClr val="FBAE40"/>
          </p15:clr>
        </p15:guide>
        <p15:guide id="2" orient="horz" pos="295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A6EC8E-C37C-9CCF-2F7D-D3D0BAC85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55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DE847-D33F-9C19-82C6-5B8DC80AC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3EB241F-8CB0-6A52-564D-707CC6233D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495" y="2236881"/>
            <a:ext cx="5459505" cy="3982944"/>
          </a:xfr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CO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21CBDECB-81B2-68B8-25DA-33A5524C1E3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39599" y="690465"/>
            <a:ext cx="5111843" cy="5529360"/>
          </a:xfrm>
        </p:spPr>
        <p:txBody>
          <a:bodyPr tIns="1620000">
            <a:no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or tap icon below to add content</a:t>
            </a:r>
            <a:endParaRPr lang="en-CO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780F35-845C-2990-4624-7B5A384C34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557" y="690464"/>
            <a:ext cx="5455443" cy="1047977"/>
          </a:xfrm>
        </p:spPr>
        <p:txBody>
          <a:bodyPr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691908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F6C90FF-CB7C-A516-D760-3D3FC798A4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D6160-1373-AC98-FCD1-5FCEC4DF9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2208"/>
            <a:ext cx="3200400" cy="5274755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solidFill>
                  <a:schemeClr val="bg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0FF1-39A5-EDB7-D084-AAA6DA285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FC1B5-22F4-ED6C-F099-3681DBDA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C4E38-22A5-8907-C055-CA00622A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018072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reenshot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70301F-0ED1-A2A9-6010-37D1D3B37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36141" y="560140"/>
            <a:ext cx="8919719" cy="5026520"/>
          </a:xfrm>
          <a:prstGeom prst="roundRect">
            <a:avLst>
              <a:gd name="adj" fmla="val 5803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9598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creenshot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70301F-0ED1-A2A9-6010-37D1D3B37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Picture Placeholder 15">
            <a:extLst>
              <a:ext uri="{FF2B5EF4-FFF2-40B4-BE49-F238E27FC236}">
                <a16:creationId xmlns:a16="http://schemas.microsoft.com/office/drawing/2014/main" id="{BB965A82-D453-72FD-AA20-0B74EEAC3E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6567" y="267922"/>
            <a:ext cx="11218866" cy="6322156"/>
          </a:xfrm>
          <a:prstGeom prst="roundRect">
            <a:avLst>
              <a:gd name="adj" fmla="val 5803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9176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7BA36-0D15-B1DF-D1C0-11A6989E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71E00-3440-085C-76F1-97800970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B218-D25E-5458-62DE-EBD74534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9F75F-E810-0DA1-C62D-E3456E704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26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7BA36-0D15-B1DF-D1C0-11A6989E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71E00-3440-085C-76F1-97800970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B218-D25E-5458-62DE-EBD74534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9F75F-E810-0DA1-C62D-E3456E704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80653F-7BEE-EA86-8349-5FB51EDF1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531" y="1750271"/>
            <a:ext cx="9518469" cy="3357458"/>
          </a:xfrm>
        </p:spPr>
        <p:txBody>
          <a:bodyPr anchor="ctr">
            <a:normAutofit/>
          </a:bodyPr>
          <a:lstStyle>
            <a:lvl1pPr algn="ctr">
              <a:lnSpc>
                <a:spcPct val="70000"/>
              </a:lnSpc>
              <a:defRPr sz="6000" b="1" i="0">
                <a:gradFill>
                  <a:gsLst>
                    <a:gs pos="0">
                      <a:schemeClr val="accent1"/>
                    </a:gs>
                    <a:gs pos="53000">
                      <a:schemeClr val="accent2"/>
                    </a:gs>
                    <a:gs pos="19000">
                      <a:schemeClr val="bg2"/>
                    </a:gs>
                  </a:gsLst>
                  <a:lin ang="4200000" scaled="0"/>
                </a:gradFill>
                <a:latin typeface="Segoe UI Semibold" panose="020F0502020204030204" pitchFamily="34" charset="0"/>
                <a:cs typeface="Segoe UI Semibold" panose="020F0502020204030204" pitchFamily="34" charset="0"/>
              </a:defRPr>
            </a:lvl1pPr>
          </a:lstStyle>
          <a:p>
            <a:r>
              <a:rPr lang="en-US"/>
              <a:t>Click to edit</a:t>
            </a:r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067112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7BA36-0D15-B1DF-D1C0-11A6989E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71E00-3440-085C-76F1-97800970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B218-D25E-5458-62DE-EBD74534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9F75F-E810-0DA1-C62D-E3456E704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E2D1F4-822E-90EC-7A22-804DB2B2E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6" y="902209"/>
            <a:ext cx="10515601" cy="1225172"/>
          </a:xfrm>
        </p:spPr>
        <p:txBody>
          <a:bodyPr lIns="0" anchor="t">
            <a:normAutofit/>
          </a:bodyPr>
          <a:lstStyle>
            <a:lvl1pPr marL="0" indent="0">
              <a:buNone/>
              <a:defRPr sz="4800" b="1" i="0">
                <a:solidFill>
                  <a:schemeClr val="bg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855262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AEAC-C357-A68B-DC93-F2552729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D6160-1373-AC98-FCD1-5FCEC4DF9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0FF1-39A5-EDB7-D084-AAA6DA285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FC1B5-22F4-ED6C-F099-3681DBDA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C4E38-22A5-8907-C055-CA00622A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212021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824CE-E9F2-6EC8-D1E7-AA9A5C67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70CE9-CBFE-E11B-6153-F9B5B1DB3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120F9-9467-D40F-326D-EC1A99DBF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346B7-DEA6-0B44-63AC-3ECDA868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B3EDD-18DD-D801-673B-9BE93738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514358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9D7FA1-6B16-B00D-347A-8D5680C40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</a:blip>
          <a:srcRect l="5124" t="5143" r="5124" b="514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579CC-CE50-CF8C-0168-35C5A678D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049" y="1750271"/>
            <a:ext cx="10042904" cy="3357458"/>
          </a:xfrm>
        </p:spPr>
        <p:txBody>
          <a:bodyPr anchor="ctr">
            <a:normAutofit/>
          </a:bodyPr>
          <a:lstStyle>
            <a:lvl1pPr algn="l">
              <a:lnSpc>
                <a:spcPct val="70000"/>
              </a:lnSpc>
              <a:defRPr sz="9600" b="1" i="0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20000">
                      <a:schemeClr val="bg2"/>
                    </a:gs>
                  </a:gsLst>
                  <a:lin ang="4200000" scaled="0"/>
                </a:gra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102131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40">
          <p15:clr>
            <a:srgbClr val="FBAE40"/>
          </p15:clr>
        </p15:guide>
        <p15:guide id="2" orient="horz" pos="295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A76AF-A33D-93B6-06A2-8291D243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ABF9F-976E-6186-E11A-F76203238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6A48F-C836-4349-DBD5-B4D641691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F8CD4-6D6B-A6DC-5AC1-31320001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7890B-55BB-60AF-8E90-AD025EB2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FD544-B643-6B84-38BB-F283F5A6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062781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DE9D-98A9-6604-D6FB-464B327C7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870E7-0D8B-8A46-C29F-C4C2E3FAB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D8474-FD62-6914-1003-EF1273B7D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7C93B5-58E7-F9E6-2B34-3F976D001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7FFF31-2973-14B5-B457-1C66F03581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F546B2-1B02-5502-6CF3-20817AFA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C4642A-6473-3762-5FDC-022AF3FC1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ADDF98-5776-C57C-0E23-E7BBFC1C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6077925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159AB-B932-26DD-9DC4-318AC652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A4A59-486C-1A4B-7442-E916D17D0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B1098-0989-F4E7-627F-1E12ACBA5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33BD0-51E5-7D5D-AF05-E3271465A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883225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08F9-5F56-D7AB-4780-E6496B25F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E8776-8219-7F42-DEAD-C5518798E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672C1-D928-6131-D2CC-591166341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2CD58-1612-7EC8-4029-ADA3BE5B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D57BE-ED23-F412-7960-BB9776BDB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EE9CE-D180-BBE0-C5A4-03EFBCDFE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1271785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E3A7-3583-D04A-0F02-3281898B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09D076-727D-7766-CF10-A89E496BC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98C30-531D-DE4A-86B1-6D2617903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513FD-2929-463B-EB84-92C6FE59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945D9-D1B8-FCC7-41EE-B0A9B191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F5888-14B5-3891-4502-D5A9848DC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234719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F329-7A24-054D-A9A8-EB71A6A9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50B96-7625-58B0-DA9B-EF0C94E80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F3B55-1977-84BB-2043-EE32C9556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DD989-73E0-B61D-703A-15E58B11E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423F6-63BF-96B7-2B61-10AF3CCC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6182731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8C44C-78E9-C585-50A7-07728F4E1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2BEE8-A17D-C15F-BD62-4015DECF1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60890-D71F-54C7-279E-9CEF2778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F50C6-9E79-1DA6-4803-F848A726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60F33-4041-8964-99BC-59B0A440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4685872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3D72B1-40E5-ECBE-067F-9CA813E01D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</a:blip>
          <a:srcRect l="5124" t="5143" r="5124"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579CC-CE50-CF8C-0168-35C5A678D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7106" y="1345882"/>
            <a:ext cx="10191847" cy="3357458"/>
          </a:xfrm>
        </p:spPr>
        <p:txBody>
          <a:bodyPr anchor="b">
            <a:normAutofit/>
          </a:bodyPr>
          <a:lstStyle>
            <a:lvl1pPr algn="l">
              <a:lnSpc>
                <a:spcPct val="70000"/>
              </a:lnSpc>
              <a:defRPr sz="9600" b="1" i="0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20000">
                      <a:schemeClr val="bg2"/>
                    </a:gs>
                  </a:gsLst>
                  <a:lin ang="4200000" scaled="0"/>
                </a:gra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AE64B-0C36-6F0E-2C61-96C3C603B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7106" y="4689476"/>
            <a:ext cx="10191847" cy="79184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D1B49-5092-C365-3A06-62561DFFF6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65" y="902917"/>
            <a:ext cx="2375402" cy="125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43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40">
          <p15:clr>
            <a:srgbClr val="FBAE40"/>
          </p15:clr>
        </p15:guide>
        <p15:guide id="2" orient="horz" pos="295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9D7FA1-6B16-B00D-347A-8D5680C40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</a:blip>
          <a:srcRect l="5124" t="5143" r="5124" b="514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579CC-CE50-CF8C-0168-35C5A678D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049" y="1750271"/>
            <a:ext cx="10042904" cy="3357458"/>
          </a:xfrm>
        </p:spPr>
        <p:txBody>
          <a:bodyPr anchor="ctr">
            <a:normAutofit/>
          </a:bodyPr>
          <a:lstStyle>
            <a:lvl1pPr algn="l">
              <a:lnSpc>
                <a:spcPct val="70000"/>
              </a:lnSpc>
              <a:defRPr sz="9600" b="1" i="0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20000">
                      <a:schemeClr val="bg2"/>
                    </a:gs>
                  </a:gsLst>
                  <a:lin ang="4200000" scaled="0"/>
                </a:gra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4992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40">
          <p15:clr>
            <a:srgbClr val="FBAE40"/>
          </p15:clr>
        </p15:guide>
        <p15:guide id="2" orient="horz" pos="295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DE847-D33F-9C19-82C6-5B8DC80AC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Picture Placeholder 32">
            <a:extLst>
              <a:ext uri="{FF2B5EF4-FFF2-40B4-BE49-F238E27FC236}">
                <a16:creationId xmlns:a16="http://schemas.microsoft.com/office/drawing/2014/main" id="{17CF5F95-E14E-6B9A-EC5B-0D540EA840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11902" y="-9164"/>
            <a:ext cx="5041898" cy="5050395"/>
          </a:xfrm>
          <a:custGeom>
            <a:avLst/>
            <a:gdLst>
              <a:gd name="connsiteX0" fmla="*/ 0 w 5041898"/>
              <a:gd name="connsiteY0" fmla="*/ 2529445 h 5050395"/>
              <a:gd name="connsiteX1" fmla="*/ 0 w 5041898"/>
              <a:gd name="connsiteY1" fmla="*/ 2529446 h 5050395"/>
              <a:gd name="connsiteX2" fmla="*/ 0 w 5041898"/>
              <a:gd name="connsiteY2" fmla="*/ 2529446 h 5050395"/>
              <a:gd name="connsiteX3" fmla="*/ 0 w 5041898"/>
              <a:gd name="connsiteY3" fmla="*/ 0 h 5050395"/>
              <a:gd name="connsiteX4" fmla="*/ 5041897 w 5041898"/>
              <a:gd name="connsiteY4" fmla="*/ 0 h 5050395"/>
              <a:gd name="connsiteX5" fmla="*/ 5041897 w 5041898"/>
              <a:gd name="connsiteY5" fmla="*/ 2484997 h 5050395"/>
              <a:gd name="connsiteX6" fmla="*/ 5039653 w 5041898"/>
              <a:gd name="connsiteY6" fmla="*/ 2484997 h 5050395"/>
              <a:gd name="connsiteX7" fmla="*/ 5041898 w 5041898"/>
              <a:gd name="connsiteY7" fmla="*/ 2529446 h 5050395"/>
              <a:gd name="connsiteX8" fmla="*/ 5041897 w 5041898"/>
              <a:gd name="connsiteY8" fmla="*/ 2529446 h 5050395"/>
              <a:gd name="connsiteX9" fmla="*/ 2520948 w 5041898"/>
              <a:gd name="connsiteY9" fmla="*/ 5050395 h 5050395"/>
              <a:gd name="connsiteX10" fmla="*/ 2520949 w 5041898"/>
              <a:gd name="connsiteY10" fmla="*/ 5050394 h 5050395"/>
              <a:gd name="connsiteX11" fmla="*/ 13016 w 5041898"/>
              <a:gd name="connsiteY11" fmla="*/ 2787198 h 5050395"/>
              <a:gd name="connsiteX12" fmla="*/ 0 w 5041898"/>
              <a:gd name="connsiteY12" fmla="*/ 2529446 h 5050395"/>
              <a:gd name="connsiteX13" fmla="*/ 2245 w 5041898"/>
              <a:gd name="connsiteY13" fmla="*/ 2484997 h 5050395"/>
              <a:gd name="connsiteX14" fmla="*/ 0 w 5041898"/>
              <a:gd name="connsiteY14" fmla="*/ 2484997 h 505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1898" h="5050395">
                <a:moveTo>
                  <a:pt x="0" y="2529445"/>
                </a:moveTo>
                <a:lnTo>
                  <a:pt x="0" y="2529446"/>
                </a:lnTo>
                <a:lnTo>
                  <a:pt x="0" y="2529446"/>
                </a:lnTo>
                <a:close/>
                <a:moveTo>
                  <a:pt x="0" y="0"/>
                </a:moveTo>
                <a:lnTo>
                  <a:pt x="5041897" y="0"/>
                </a:lnTo>
                <a:lnTo>
                  <a:pt x="5041897" y="2484997"/>
                </a:lnTo>
                <a:lnTo>
                  <a:pt x="5039653" y="2484997"/>
                </a:lnTo>
                <a:lnTo>
                  <a:pt x="5041898" y="2529446"/>
                </a:lnTo>
                <a:lnTo>
                  <a:pt x="5041897" y="2529446"/>
                </a:lnTo>
                <a:cubicBezTo>
                  <a:pt x="5041897" y="3921728"/>
                  <a:pt x="3913230" y="5050395"/>
                  <a:pt x="2520948" y="5050395"/>
                </a:cubicBezTo>
                <a:lnTo>
                  <a:pt x="2520949" y="5050394"/>
                </a:lnTo>
                <a:cubicBezTo>
                  <a:pt x="1215685" y="5050394"/>
                  <a:pt x="142113" y="4058402"/>
                  <a:pt x="13016" y="2787198"/>
                </a:cubicBezTo>
                <a:lnTo>
                  <a:pt x="0" y="2529446"/>
                </a:lnTo>
                <a:lnTo>
                  <a:pt x="2245" y="2484997"/>
                </a:lnTo>
                <a:lnTo>
                  <a:pt x="0" y="248499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 tIns="1800000">
            <a:no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to insert</a:t>
            </a:r>
          </a:p>
        </p:txBody>
      </p:sp>
      <p:sp>
        <p:nvSpPr>
          <p:cNvPr id="4" name="Picture Placeholder 33">
            <a:extLst>
              <a:ext uri="{FF2B5EF4-FFF2-40B4-BE49-F238E27FC236}">
                <a16:creationId xmlns:a16="http://schemas.microsoft.com/office/drawing/2014/main" id="{FC9A210F-7A48-250D-D020-29F6119F562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8200" y="1816102"/>
            <a:ext cx="5041898" cy="5041898"/>
          </a:xfrm>
          <a:custGeom>
            <a:avLst/>
            <a:gdLst>
              <a:gd name="connsiteX0" fmla="*/ 0 w 5041898"/>
              <a:gd name="connsiteY0" fmla="*/ 2520948 h 5041898"/>
              <a:gd name="connsiteX1" fmla="*/ 0 w 5041898"/>
              <a:gd name="connsiteY1" fmla="*/ 2520949 h 5041898"/>
              <a:gd name="connsiteX2" fmla="*/ 0 w 5041898"/>
              <a:gd name="connsiteY2" fmla="*/ 2520949 h 5041898"/>
              <a:gd name="connsiteX3" fmla="*/ 2520949 w 5041898"/>
              <a:gd name="connsiteY3" fmla="*/ 0 h 5041898"/>
              <a:gd name="connsiteX4" fmla="*/ 5041898 w 5041898"/>
              <a:gd name="connsiteY4" fmla="*/ 2520949 h 5041898"/>
              <a:gd name="connsiteX5" fmla="*/ 5041897 w 5041898"/>
              <a:gd name="connsiteY5" fmla="*/ 2520949 h 5041898"/>
              <a:gd name="connsiteX6" fmla="*/ 5040082 w 5041898"/>
              <a:gd name="connsiteY6" fmla="*/ 2556900 h 5041898"/>
              <a:gd name="connsiteX7" fmla="*/ 5041897 w 5041898"/>
              <a:gd name="connsiteY7" fmla="*/ 2556900 h 5041898"/>
              <a:gd name="connsiteX8" fmla="*/ 5041897 w 5041898"/>
              <a:gd name="connsiteY8" fmla="*/ 5041897 h 5041898"/>
              <a:gd name="connsiteX9" fmla="*/ 2520968 w 5041898"/>
              <a:gd name="connsiteY9" fmla="*/ 5041897 h 5041898"/>
              <a:gd name="connsiteX10" fmla="*/ 2520948 w 5041898"/>
              <a:gd name="connsiteY10" fmla="*/ 5041898 h 5041898"/>
              <a:gd name="connsiteX11" fmla="*/ 2520949 w 5041898"/>
              <a:gd name="connsiteY11" fmla="*/ 5041897 h 5041898"/>
              <a:gd name="connsiteX12" fmla="*/ 0 w 5041898"/>
              <a:gd name="connsiteY12" fmla="*/ 5041897 h 5041898"/>
              <a:gd name="connsiteX13" fmla="*/ 0 w 5041898"/>
              <a:gd name="connsiteY13" fmla="*/ 2556900 h 5041898"/>
              <a:gd name="connsiteX14" fmla="*/ 1816 w 5041898"/>
              <a:gd name="connsiteY14" fmla="*/ 2556900 h 5041898"/>
              <a:gd name="connsiteX15" fmla="*/ 0 w 5041898"/>
              <a:gd name="connsiteY15" fmla="*/ 2520949 h 5041898"/>
              <a:gd name="connsiteX16" fmla="*/ 13016 w 5041898"/>
              <a:gd name="connsiteY16" fmla="*/ 2263197 h 5041898"/>
              <a:gd name="connsiteX17" fmla="*/ 2520949 w 5041898"/>
              <a:gd name="connsiteY17" fmla="*/ 0 h 504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41898" h="5041898">
                <a:moveTo>
                  <a:pt x="0" y="2520948"/>
                </a:moveTo>
                <a:lnTo>
                  <a:pt x="0" y="2520949"/>
                </a:lnTo>
                <a:lnTo>
                  <a:pt x="0" y="2520949"/>
                </a:lnTo>
                <a:close/>
                <a:moveTo>
                  <a:pt x="2520949" y="0"/>
                </a:moveTo>
                <a:cubicBezTo>
                  <a:pt x="3913231" y="0"/>
                  <a:pt x="5041898" y="1128667"/>
                  <a:pt x="5041898" y="2520949"/>
                </a:cubicBezTo>
                <a:lnTo>
                  <a:pt x="5041897" y="2520949"/>
                </a:lnTo>
                <a:lnTo>
                  <a:pt x="5040082" y="2556900"/>
                </a:lnTo>
                <a:lnTo>
                  <a:pt x="5041897" y="2556900"/>
                </a:lnTo>
                <a:lnTo>
                  <a:pt x="5041897" y="5041897"/>
                </a:lnTo>
                <a:lnTo>
                  <a:pt x="2520968" y="5041897"/>
                </a:lnTo>
                <a:lnTo>
                  <a:pt x="2520948" y="5041898"/>
                </a:lnTo>
                <a:lnTo>
                  <a:pt x="2520949" y="5041897"/>
                </a:lnTo>
                <a:lnTo>
                  <a:pt x="0" y="5041897"/>
                </a:lnTo>
                <a:lnTo>
                  <a:pt x="0" y="2556900"/>
                </a:lnTo>
                <a:lnTo>
                  <a:pt x="1816" y="2556900"/>
                </a:lnTo>
                <a:lnTo>
                  <a:pt x="0" y="2520949"/>
                </a:lnTo>
                <a:lnTo>
                  <a:pt x="13016" y="2263197"/>
                </a:lnTo>
                <a:cubicBezTo>
                  <a:pt x="142113" y="991993"/>
                  <a:pt x="1215685" y="0"/>
                  <a:pt x="2520949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 wrap="square" tIns="18000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to insert</a:t>
            </a:r>
          </a:p>
          <a:p>
            <a:endParaRPr lang="en-C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9C45D3-D99F-2EFE-9BEE-79AC1F0E0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947" y="685800"/>
            <a:ext cx="4943610" cy="1334351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4800"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59E8DB-D9B1-51F9-18EB-44EB2819A2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10351" y="5263815"/>
            <a:ext cx="5041900" cy="137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4600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DE847-D33F-9C19-82C6-5B8DC80AC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Picture Placeholder 32">
            <a:extLst>
              <a:ext uri="{FF2B5EF4-FFF2-40B4-BE49-F238E27FC236}">
                <a16:creationId xmlns:a16="http://schemas.microsoft.com/office/drawing/2014/main" id="{17CF5F95-E14E-6B9A-EC5B-0D540EA840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11902" y="-9164"/>
            <a:ext cx="5041898" cy="5050395"/>
          </a:xfrm>
          <a:custGeom>
            <a:avLst/>
            <a:gdLst>
              <a:gd name="connsiteX0" fmla="*/ 0 w 5041898"/>
              <a:gd name="connsiteY0" fmla="*/ 2529445 h 5050395"/>
              <a:gd name="connsiteX1" fmla="*/ 0 w 5041898"/>
              <a:gd name="connsiteY1" fmla="*/ 2529446 h 5050395"/>
              <a:gd name="connsiteX2" fmla="*/ 0 w 5041898"/>
              <a:gd name="connsiteY2" fmla="*/ 2529446 h 5050395"/>
              <a:gd name="connsiteX3" fmla="*/ 0 w 5041898"/>
              <a:gd name="connsiteY3" fmla="*/ 0 h 5050395"/>
              <a:gd name="connsiteX4" fmla="*/ 5041897 w 5041898"/>
              <a:gd name="connsiteY4" fmla="*/ 0 h 5050395"/>
              <a:gd name="connsiteX5" fmla="*/ 5041897 w 5041898"/>
              <a:gd name="connsiteY5" fmla="*/ 2484997 h 5050395"/>
              <a:gd name="connsiteX6" fmla="*/ 5039653 w 5041898"/>
              <a:gd name="connsiteY6" fmla="*/ 2484997 h 5050395"/>
              <a:gd name="connsiteX7" fmla="*/ 5041898 w 5041898"/>
              <a:gd name="connsiteY7" fmla="*/ 2529446 h 5050395"/>
              <a:gd name="connsiteX8" fmla="*/ 5041897 w 5041898"/>
              <a:gd name="connsiteY8" fmla="*/ 2529446 h 5050395"/>
              <a:gd name="connsiteX9" fmla="*/ 2520948 w 5041898"/>
              <a:gd name="connsiteY9" fmla="*/ 5050395 h 5050395"/>
              <a:gd name="connsiteX10" fmla="*/ 2520949 w 5041898"/>
              <a:gd name="connsiteY10" fmla="*/ 5050394 h 5050395"/>
              <a:gd name="connsiteX11" fmla="*/ 13016 w 5041898"/>
              <a:gd name="connsiteY11" fmla="*/ 2787198 h 5050395"/>
              <a:gd name="connsiteX12" fmla="*/ 0 w 5041898"/>
              <a:gd name="connsiteY12" fmla="*/ 2529446 h 5050395"/>
              <a:gd name="connsiteX13" fmla="*/ 2245 w 5041898"/>
              <a:gd name="connsiteY13" fmla="*/ 2484997 h 5050395"/>
              <a:gd name="connsiteX14" fmla="*/ 0 w 5041898"/>
              <a:gd name="connsiteY14" fmla="*/ 2484997 h 505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1898" h="5050395">
                <a:moveTo>
                  <a:pt x="0" y="2529445"/>
                </a:moveTo>
                <a:lnTo>
                  <a:pt x="0" y="2529446"/>
                </a:lnTo>
                <a:lnTo>
                  <a:pt x="0" y="2529446"/>
                </a:lnTo>
                <a:close/>
                <a:moveTo>
                  <a:pt x="0" y="0"/>
                </a:moveTo>
                <a:lnTo>
                  <a:pt x="5041897" y="0"/>
                </a:lnTo>
                <a:lnTo>
                  <a:pt x="5041897" y="2484997"/>
                </a:lnTo>
                <a:lnTo>
                  <a:pt x="5039653" y="2484997"/>
                </a:lnTo>
                <a:lnTo>
                  <a:pt x="5041898" y="2529446"/>
                </a:lnTo>
                <a:lnTo>
                  <a:pt x="5041897" y="2529446"/>
                </a:lnTo>
                <a:cubicBezTo>
                  <a:pt x="5041897" y="3921728"/>
                  <a:pt x="3913230" y="5050395"/>
                  <a:pt x="2520948" y="5050395"/>
                </a:cubicBezTo>
                <a:lnTo>
                  <a:pt x="2520949" y="5050394"/>
                </a:lnTo>
                <a:cubicBezTo>
                  <a:pt x="1215685" y="5050394"/>
                  <a:pt x="142113" y="4058402"/>
                  <a:pt x="13016" y="2787198"/>
                </a:cubicBezTo>
                <a:lnTo>
                  <a:pt x="0" y="2529446"/>
                </a:lnTo>
                <a:lnTo>
                  <a:pt x="2245" y="2484997"/>
                </a:lnTo>
                <a:lnTo>
                  <a:pt x="0" y="248499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 tIns="1800000">
            <a:no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to insert</a:t>
            </a:r>
          </a:p>
        </p:txBody>
      </p:sp>
      <p:sp>
        <p:nvSpPr>
          <p:cNvPr id="4" name="Picture Placeholder 33">
            <a:extLst>
              <a:ext uri="{FF2B5EF4-FFF2-40B4-BE49-F238E27FC236}">
                <a16:creationId xmlns:a16="http://schemas.microsoft.com/office/drawing/2014/main" id="{FC9A210F-7A48-250D-D020-29F6119F562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8200" y="1816102"/>
            <a:ext cx="5041898" cy="5041898"/>
          </a:xfrm>
          <a:custGeom>
            <a:avLst/>
            <a:gdLst>
              <a:gd name="connsiteX0" fmla="*/ 0 w 5041898"/>
              <a:gd name="connsiteY0" fmla="*/ 2520948 h 5041898"/>
              <a:gd name="connsiteX1" fmla="*/ 0 w 5041898"/>
              <a:gd name="connsiteY1" fmla="*/ 2520949 h 5041898"/>
              <a:gd name="connsiteX2" fmla="*/ 0 w 5041898"/>
              <a:gd name="connsiteY2" fmla="*/ 2520949 h 5041898"/>
              <a:gd name="connsiteX3" fmla="*/ 2520949 w 5041898"/>
              <a:gd name="connsiteY3" fmla="*/ 0 h 5041898"/>
              <a:gd name="connsiteX4" fmla="*/ 5041898 w 5041898"/>
              <a:gd name="connsiteY4" fmla="*/ 2520949 h 5041898"/>
              <a:gd name="connsiteX5" fmla="*/ 5041897 w 5041898"/>
              <a:gd name="connsiteY5" fmla="*/ 2520949 h 5041898"/>
              <a:gd name="connsiteX6" fmla="*/ 5040082 w 5041898"/>
              <a:gd name="connsiteY6" fmla="*/ 2556900 h 5041898"/>
              <a:gd name="connsiteX7" fmla="*/ 5041897 w 5041898"/>
              <a:gd name="connsiteY7" fmla="*/ 2556900 h 5041898"/>
              <a:gd name="connsiteX8" fmla="*/ 5041897 w 5041898"/>
              <a:gd name="connsiteY8" fmla="*/ 5041897 h 5041898"/>
              <a:gd name="connsiteX9" fmla="*/ 2520968 w 5041898"/>
              <a:gd name="connsiteY9" fmla="*/ 5041897 h 5041898"/>
              <a:gd name="connsiteX10" fmla="*/ 2520948 w 5041898"/>
              <a:gd name="connsiteY10" fmla="*/ 5041898 h 5041898"/>
              <a:gd name="connsiteX11" fmla="*/ 2520949 w 5041898"/>
              <a:gd name="connsiteY11" fmla="*/ 5041897 h 5041898"/>
              <a:gd name="connsiteX12" fmla="*/ 0 w 5041898"/>
              <a:gd name="connsiteY12" fmla="*/ 5041897 h 5041898"/>
              <a:gd name="connsiteX13" fmla="*/ 0 w 5041898"/>
              <a:gd name="connsiteY13" fmla="*/ 2556900 h 5041898"/>
              <a:gd name="connsiteX14" fmla="*/ 1816 w 5041898"/>
              <a:gd name="connsiteY14" fmla="*/ 2556900 h 5041898"/>
              <a:gd name="connsiteX15" fmla="*/ 0 w 5041898"/>
              <a:gd name="connsiteY15" fmla="*/ 2520949 h 5041898"/>
              <a:gd name="connsiteX16" fmla="*/ 13016 w 5041898"/>
              <a:gd name="connsiteY16" fmla="*/ 2263197 h 5041898"/>
              <a:gd name="connsiteX17" fmla="*/ 2520949 w 5041898"/>
              <a:gd name="connsiteY17" fmla="*/ 0 h 504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41898" h="5041898">
                <a:moveTo>
                  <a:pt x="0" y="2520948"/>
                </a:moveTo>
                <a:lnTo>
                  <a:pt x="0" y="2520949"/>
                </a:lnTo>
                <a:lnTo>
                  <a:pt x="0" y="2520949"/>
                </a:lnTo>
                <a:close/>
                <a:moveTo>
                  <a:pt x="2520949" y="0"/>
                </a:moveTo>
                <a:cubicBezTo>
                  <a:pt x="3913231" y="0"/>
                  <a:pt x="5041898" y="1128667"/>
                  <a:pt x="5041898" y="2520949"/>
                </a:cubicBezTo>
                <a:lnTo>
                  <a:pt x="5041897" y="2520949"/>
                </a:lnTo>
                <a:lnTo>
                  <a:pt x="5040082" y="2556900"/>
                </a:lnTo>
                <a:lnTo>
                  <a:pt x="5041897" y="2556900"/>
                </a:lnTo>
                <a:lnTo>
                  <a:pt x="5041897" y="5041897"/>
                </a:lnTo>
                <a:lnTo>
                  <a:pt x="2520968" y="5041897"/>
                </a:lnTo>
                <a:lnTo>
                  <a:pt x="2520948" y="5041898"/>
                </a:lnTo>
                <a:lnTo>
                  <a:pt x="2520949" y="5041897"/>
                </a:lnTo>
                <a:lnTo>
                  <a:pt x="0" y="5041897"/>
                </a:lnTo>
                <a:lnTo>
                  <a:pt x="0" y="2556900"/>
                </a:lnTo>
                <a:lnTo>
                  <a:pt x="1816" y="2556900"/>
                </a:lnTo>
                <a:lnTo>
                  <a:pt x="0" y="2520949"/>
                </a:lnTo>
                <a:lnTo>
                  <a:pt x="13016" y="2263197"/>
                </a:lnTo>
                <a:cubicBezTo>
                  <a:pt x="142113" y="991993"/>
                  <a:pt x="1215685" y="0"/>
                  <a:pt x="2520949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 wrap="square" tIns="18000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to insert</a:t>
            </a:r>
          </a:p>
          <a:p>
            <a:endParaRPr lang="en-C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9C45D3-D99F-2EFE-9BEE-79AC1F0E0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947" y="685800"/>
            <a:ext cx="4943610" cy="1334351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4800"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endParaRPr lang="en-C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59E8DB-D9B1-51F9-18EB-44EB2819A2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10351" y="5263815"/>
            <a:ext cx="5041900" cy="137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867607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ED2B6D-7C4E-B5EE-A84F-E9B8ACFD3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-2" y="0"/>
            <a:ext cx="12192001" cy="6858000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71E6ED7-C9A1-6251-FE4A-F98F6ED6A8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blipFill>
            <a:blip r:embed="rId3"/>
            <a:stretch>
              <a:fillRect/>
            </a:stretch>
          </a:blipFill>
        </p:spPr>
        <p:txBody>
          <a:bodyPr wrap="none" tIns="25920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7BA36-0D15-B1DF-D1C0-11A6989E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71E00-3440-085C-76F1-97800970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B218-D25E-5458-62DE-EBD74534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0FD4F9F-266D-1155-4774-93591982E4AD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714750"/>
            <a:ext cx="12192000" cy="3143250"/>
          </a:xfrm>
          <a:gradFill flip="none" rotWithShape="1">
            <a:gsLst>
              <a:gs pos="31000">
                <a:schemeClr val="accent6">
                  <a:alpha val="96000"/>
                </a:schemeClr>
              </a:gs>
              <a:gs pos="99000">
                <a:schemeClr val="accent6">
                  <a:alpha val="0"/>
                </a:schemeClr>
              </a:gs>
            </a:gsLst>
            <a:lin ang="16200000" scaled="1"/>
            <a:tileRect/>
          </a:gradFill>
        </p:spPr>
        <p:txBody>
          <a:bodyPr lIns="594360" tIns="585216" rIns="720000" bIns="548640" anchor="b" anchorCtr="0">
            <a:noAutofit/>
          </a:bodyPr>
          <a:lstStyle>
            <a:lvl1pPr>
              <a:defRPr sz="4400" b="1" i="0" spc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7222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EEB7E5-D0E5-1BB4-434D-629AEF4684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5FBA32-4683-126A-3EE3-5F05BD1CFE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 rot="10800000">
            <a:off x="10538426" y="-546932"/>
            <a:ext cx="3291517" cy="3992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28948-84AB-3F97-48B5-EE95336422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535401" y="3602258"/>
            <a:ext cx="3298580" cy="3255742"/>
          </a:xfrm>
          <a:prstGeom prst="rect">
            <a:avLst/>
          </a:prstGeom>
        </p:spPr>
      </p:pic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515EBCF-ACBA-3CC2-68B0-BB0EDC58235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96740" y="372879"/>
            <a:ext cx="3311095" cy="6112242"/>
          </a:xfrm>
          <a:prstGeom prst="roundRect">
            <a:avLst>
              <a:gd name="adj" fmla="val 50000"/>
            </a:avLst>
          </a:prstGeom>
          <a:blipFill>
            <a:blip r:embed="rId5"/>
            <a:stretch>
              <a:fillRect/>
            </a:stretch>
          </a:blipFill>
        </p:spPr>
        <p:txBody>
          <a:bodyPr tIns="1007999">
            <a:norm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&amp; drop your photo here or click or tap icon below to insert</a:t>
            </a:r>
          </a:p>
          <a:p>
            <a:endParaRPr lang="en-CO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3DFFCFF-45BD-9A0A-9D15-917E9B95B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6491" y="6356350"/>
            <a:ext cx="2743200" cy="365125"/>
          </a:xfrm>
        </p:spPr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E236F7E-3377-3116-AD69-59A9FD670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309" y="6356350"/>
            <a:ext cx="2743200" cy="365125"/>
          </a:xfrm>
        </p:spPr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A2E84B1-A4B3-80AA-3FF2-14C6B4A7A9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491" y="1621185"/>
            <a:ext cx="4910838" cy="332549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1DD1AB-A9AF-E6D4-420A-0837F6D047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553" y="190411"/>
            <a:ext cx="4906776" cy="1107996"/>
          </a:xfrm>
        </p:spPr>
        <p:txBody>
          <a:bodyPr lIns="0"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258487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270A37-8143-5568-881B-CC72D674B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529665F-D2BC-5D48-73F4-D44EA2A9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557" y="709187"/>
            <a:ext cx="2739138" cy="1107996"/>
          </a:xfrm>
        </p:spPr>
        <p:txBody>
          <a:bodyPr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88F5527-DA37-ECF8-1689-0A78EFDEF8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494" y="2077985"/>
            <a:ext cx="2739138" cy="332549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457200" indent="0">
              <a:lnSpc>
                <a:spcPct val="100000"/>
              </a:lnSpc>
              <a:buNone/>
              <a:defRPr sz="1800" b="0" i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defRPr>
            </a:lvl2pPr>
            <a:lvl3pPr marL="91440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CB4667-45B0-2D9B-59C1-A94BFEDE4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59262" y="0"/>
            <a:ext cx="7832737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C72A8F54-E6D1-3635-C5EC-7C38D4826B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9260" y="0"/>
            <a:ext cx="3794140" cy="492314"/>
          </a:xfrm>
          <a:solidFill>
            <a:schemeClr val="bg1"/>
          </a:solidFill>
        </p:spPr>
        <p:txBody>
          <a:bodyPr lIns="585216" tIns="91440" bIns="9144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0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D96E15E1-2657-E7E9-AE77-12E5E4F95A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54004" y="709187"/>
            <a:ext cx="5801961" cy="4991526"/>
          </a:xfrm>
        </p:spPr>
        <p:txBody>
          <a:bodyPr>
            <a:noAutofit/>
          </a:bodyPr>
          <a:lstStyle>
            <a:lvl1pPr marL="0" indent="0">
              <a:buNone/>
              <a:tabLst/>
              <a:defRPr sz="2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09880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0DCBC9-56AA-9865-1FFB-26501CA3B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E5429F29-DD5E-B072-4B07-16CE54E1A1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2492374"/>
            <a:ext cx="4910838" cy="3325495"/>
          </a:xfr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D5C4D3-A3A2-01AB-BD11-20626B92D16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39600" y="860243"/>
            <a:ext cx="4910138" cy="4957945"/>
          </a:xfrm>
        </p:spPr>
        <p:txBody>
          <a:bodyPr tIns="1620000">
            <a:noAutofit/>
          </a:bodyPr>
          <a:lstStyle>
            <a:lvl1pPr marL="0" indent="0" algn="ctr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or tap icon below to add content</a:t>
            </a:r>
            <a:endParaRPr lang="en-C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FFBFBE-7F1A-BC76-A89E-DF85BCEB1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262" y="860243"/>
            <a:ext cx="4906776" cy="1107996"/>
          </a:xfrm>
        </p:spPr>
        <p:txBody>
          <a:bodyPr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88043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A6EC8E-C37C-9CCF-2F7D-D3D0BAC85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7D0A891B-D22C-6031-DFE2-35A22DA3A8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494" y="2811146"/>
            <a:ext cx="5226423" cy="3408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6325E05-7A54-FAA5-B46B-717B86CEB9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495" y="2163447"/>
            <a:ext cx="5226422" cy="430887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accent2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B39DD60-2F78-F4C3-ECFA-0BFA08162D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9085" y="2811146"/>
            <a:ext cx="5226420" cy="34164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F11BF38F-C055-8876-B619-45BA6B52A8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29085" y="2163447"/>
            <a:ext cx="5226420" cy="430887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accent2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CE9A184-97F2-48BA-1FC7-4BABCEE886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557" y="630446"/>
            <a:ext cx="10914948" cy="1107996"/>
          </a:xfrm>
        </p:spPr>
        <p:txBody>
          <a:bodyPr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673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A6EC8E-C37C-9CCF-2F7D-D3D0BAC85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B3280B1-A90D-0175-3103-3667E0F2AE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529" y="2816169"/>
            <a:ext cx="3381790" cy="2615560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63D36ED-1B06-77FF-4813-50E7672672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529" y="2168469"/>
            <a:ext cx="3381790" cy="430887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2600" b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2AFFEAC-4762-9975-C759-FFF050E487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05105" y="2816169"/>
            <a:ext cx="3381790" cy="2615560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B2AED63-9519-4EE2-6BFA-74D0FFB505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5105" y="2168469"/>
            <a:ext cx="3381790" cy="430887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2600" b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7D2AE2C-4086-2B75-6D9B-C2811314D1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87162" y="2816169"/>
            <a:ext cx="3381790" cy="2615560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27CB83F-E40F-47CD-94DB-F5D130A487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87162" y="2168469"/>
            <a:ext cx="3381790" cy="430887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2600" b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3D1EEAF-25C9-89F2-4F53-279BE9A847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557" y="630446"/>
            <a:ext cx="10914948" cy="1107996"/>
          </a:xfrm>
        </p:spPr>
        <p:txBody>
          <a:bodyPr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272243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A6EC8E-C37C-9CCF-2F7D-D3D0BAC85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6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DE847-D33F-9C19-82C6-5B8DC80AC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3EB241F-8CB0-6A52-564D-707CC6233D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495" y="2236881"/>
            <a:ext cx="5459505" cy="3982944"/>
          </a:xfr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21CBDECB-81B2-68B8-25DA-33A5524C1E3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39599" y="690465"/>
            <a:ext cx="5111843" cy="5529360"/>
          </a:xfrm>
        </p:spPr>
        <p:txBody>
          <a:bodyPr tIns="1620000">
            <a:no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or tap icon below to add content</a:t>
            </a:r>
            <a:endParaRPr lang="en-CO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780F35-845C-2990-4624-7B5A384C34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557" y="690464"/>
            <a:ext cx="5455443" cy="1047977"/>
          </a:xfrm>
        </p:spPr>
        <p:txBody>
          <a:bodyPr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4401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F6C90FF-CB7C-A516-D760-3D3FC798A4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D6160-1373-AC98-FCD1-5FCEC4DF9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2208"/>
            <a:ext cx="3200400" cy="5274755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solidFill>
                  <a:schemeClr val="bg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0FF1-39A5-EDB7-D084-AAA6DA285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FC1B5-22F4-ED6C-F099-3681DBDA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C4E38-22A5-8907-C055-CA00622A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404254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reenshot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70301F-0ED1-A2A9-6010-37D1D3B37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36141" y="560140"/>
            <a:ext cx="8919719" cy="5026520"/>
          </a:xfrm>
          <a:prstGeom prst="roundRect">
            <a:avLst>
              <a:gd name="adj" fmla="val 5803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948986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ED2B6D-7C4E-B5EE-A84F-E9B8ACFD3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-2" y="0"/>
            <a:ext cx="12192001" cy="6858000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71E6ED7-C9A1-6251-FE4A-F98F6ED6A8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blipFill>
            <a:blip r:embed="rId3"/>
            <a:stretch>
              <a:fillRect/>
            </a:stretch>
          </a:blipFill>
        </p:spPr>
        <p:txBody>
          <a:bodyPr wrap="none" tIns="25920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7BA36-0D15-B1DF-D1C0-11A6989E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71E00-3440-085C-76F1-97800970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B218-D25E-5458-62DE-EBD74534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0FD4F9F-266D-1155-4774-93591982E4AD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714750"/>
            <a:ext cx="12192000" cy="3143250"/>
          </a:xfrm>
          <a:gradFill flip="none" rotWithShape="1">
            <a:gsLst>
              <a:gs pos="31000">
                <a:schemeClr val="accent6">
                  <a:alpha val="96000"/>
                </a:schemeClr>
              </a:gs>
              <a:gs pos="99000">
                <a:schemeClr val="accent6">
                  <a:alpha val="0"/>
                </a:schemeClr>
              </a:gs>
            </a:gsLst>
            <a:lin ang="16200000" scaled="1"/>
            <a:tileRect/>
          </a:gradFill>
        </p:spPr>
        <p:txBody>
          <a:bodyPr lIns="594360" tIns="585216" rIns="720000" bIns="548640" anchor="b" anchorCtr="0">
            <a:noAutofit/>
          </a:bodyPr>
          <a:lstStyle>
            <a:lvl1pPr>
              <a:defRPr sz="4400" b="1" i="0" spc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532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creenshot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70301F-0ED1-A2A9-6010-37D1D3B37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Picture Placeholder 15">
            <a:extLst>
              <a:ext uri="{FF2B5EF4-FFF2-40B4-BE49-F238E27FC236}">
                <a16:creationId xmlns:a16="http://schemas.microsoft.com/office/drawing/2014/main" id="{BB965A82-D453-72FD-AA20-0B74EEAC3E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6567" y="267922"/>
            <a:ext cx="11218866" cy="6322156"/>
          </a:xfrm>
          <a:prstGeom prst="roundRect">
            <a:avLst>
              <a:gd name="adj" fmla="val 5803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173755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7BA36-0D15-B1DF-D1C0-11A6989E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71E00-3440-085C-76F1-97800970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B218-D25E-5458-62DE-EBD74534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9F75F-E810-0DA1-C62D-E3456E704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78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7BA36-0D15-B1DF-D1C0-11A6989E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71E00-3440-085C-76F1-97800970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B218-D25E-5458-62DE-EBD74534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9F75F-E810-0DA1-C62D-E3456E704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80653F-7BEE-EA86-8349-5FB51EDF1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531" y="1750271"/>
            <a:ext cx="9518469" cy="3357458"/>
          </a:xfrm>
        </p:spPr>
        <p:txBody>
          <a:bodyPr anchor="ctr">
            <a:normAutofit/>
          </a:bodyPr>
          <a:lstStyle>
            <a:lvl1pPr algn="ctr">
              <a:lnSpc>
                <a:spcPct val="70000"/>
              </a:lnSpc>
              <a:defRPr sz="6000" b="1" i="0">
                <a:gradFill>
                  <a:gsLst>
                    <a:gs pos="0">
                      <a:schemeClr val="accent1"/>
                    </a:gs>
                    <a:gs pos="53000">
                      <a:schemeClr val="accent2"/>
                    </a:gs>
                    <a:gs pos="19000">
                      <a:schemeClr val="bg2"/>
                    </a:gs>
                  </a:gsLst>
                  <a:lin ang="4200000" scaled="0"/>
                </a:gradFill>
                <a:latin typeface="Segoe UI Semibold" panose="020F0502020204030204" pitchFamily="34" charset="0"/>
                <a:cs typeface="Segoe UI Semibold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629890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7BA36-0D15-B1DF-D1C0-11A6989E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71E00-3440-085C-76F1-97800970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B218-D25E-5458-62DE-EBD74534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9F75F-E810-0DA1-C62D-E3456E704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E2D1F4-822E-90EC-7A22-804DB2B2E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6" y="902209"/>
            <a:ext cx="10515601" cy="1225172"/>
          </a:xfrm>
        </p:spPr>
        <p:txBody>
          <a:bodyPr lIns="0" anchor="t">
            <a:normAutofit/>
          </a:bodyPr>
          <a:lstStyle>
            <a:lvl1pPr marL="0" indent="0">
              <a:buNone/>
              <a:defRPr sz="4800" b="1" i="0">
                <a:solidFill>
                  <a:schemeClr val="bg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8932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AEAC-C357-A68B-DC93-F2552729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D6160-1373-AC98-FCD1-5FCEC4DF9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0FF1-39A5-EDB7-D084-AAA6DA285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FC1B5-22F4-ED6C-F099-3681DBDA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C4E38-22A5-8907-C055-CA00622A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2642515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824CE-E9F2-6EC8-D1E7-AA9A5C67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70CE9-CBFE-E11B-6153-F9B5B1DB3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120F9-9467-D40F-326D-EC1A99DBF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346B7-DEA6-0B44-63AC-3ECDA868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B3EDD-18DD-D801-673B-9BE93738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3123141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A76AF-A33D-93B6-06A2-8291D243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ABF9F-976E-6186-E11A-F76203238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6A48F-C836-4349-DBD5-B4D641691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F8CD4-6D6B-A6DC-5AC1-31320001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7890B-55BB-60AF-8E90-AD025EB2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FD544-B643-6B84-38BB-F283F5A6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553856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DE9D-98A9-6604-D6FB-464B327C7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870E7-0D8B-8A46-C29F-C4C2E3FAB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D8474-FD62-6914-1003-EF1273B7D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7C93B5-58E7-F9E6-2B34-3F976D001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7FFF31-2973-14B5-B457-1C66F03581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F546B2-1B02-5502-6CF3-20817AFA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C4642A-6473-3762-5FDC-022AF3FC1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ADDF98-5776-C57C-0E23-E7BBFC1C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686582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159AB-B932-26DD-9DC4-318AC652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A4A59-486C-1A4B-7442-E916D17D0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B1098-0989-F4E7-627F-1E12ACBA5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33BD0-51E5-7D5D-AF05-E3271465A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240946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08F9-5F56-D7AB-4780-E6496B25F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E8776-8219-7F42-DEAD-C5518798E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672C1-D928-6131-D2CC-591166341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2CD58-1612-7EC8-4029-ADA3BE5B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D57BE-ED23-F412-7960-BB9776BDB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EE9CE-D180-BBE0-C5A4-03EFBCDFE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948662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EEB7E5-D0E5-1BB4-434D-629AEF4684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515EBCF-ACBA-3CC2-68B0-BB0EDC58235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96740" y="372879"/>
            <a:ext cx="3311095" cy="6112242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</p:spPr>
        <p:txBody>
          <a:bodyPr tIns="1007999">
            <a:norm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&amp; drop your photo here or click or tap icon below to insert</a:t>
            </a:r>
          </a:p>
          <a:p>
            <a:endParaRPr lang="en-CO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3DFFCFF-45BD-9A0A-9D15-917E9B95B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6491" y="6356350"/>
            <a:ext cx="2743200" cy="365125"/>
          </a:xfrm>
        </p:spPr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E236F7E-3377-3116-AD69-59A9FD670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309" y="6356350"/>
            <a:ext cx="2743200" cy="365125"/>
          </a:xfrm>
        </p:spPr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A2E84B1-A4B3-80AA-3FF2-14C6B4A7A9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491" y="1621185"/>
            <a:ext cx="4910838" cy="332549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CO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1DD1AB-A9AF-E6D4-420A-0837F6D047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553" y="190411"/>
            <a:ext cx="4906776" cy="1107996"/>
          </a:xfrm>
        </p:spPr>
        <p:txBody>
          <a:bodyPr lIns="0"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06910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E3A7-3583-D04A-0F02-3281898B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09D076-727D-7766-CF10-A89E496BC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98C30-531D-DE4A-86B1-6D2617903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513FD-2929-463B-EB84-92C6FE59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945D9-D1B8-FCC7-41EE-B0A9B191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F5888-14B5-3891-4502-D5A9848DC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6324201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F329-7A24-054D-A9A8-EB71A6A9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50B96-7625-58B0-DA9B-EF0C94E80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F3B55-1977-84BB-2043-EE32C9556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DD989-73E0-B61D-703A-15E58B11E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423F6-63BF-96B7-2B61-10AF3CCC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0068017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8C44C-78E9-C585-50A7-07728F4E1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2BEE8-A17D-C15F-BD62-4015DECF1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60890-D71F-54C7-279E-9CEF2778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F50C6-9E79-1DA6-4803-F848A726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60F33-4041-8964-99BC-59B0A440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8367778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ol background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9033711-2D47-4115-9BC7-A58C864F34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140" y="394893"/>
            <a:ext cx="5264145" cy="265903"/>
          </a:xfrm>
        </p:spPr>
        <p:txBody>
          <a:bodyPr anchor="t"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7BB173-9491-47AE-B6B9-0E9510C9A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4207" y="757237"/>
            <a:ext cx="1094358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9150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5DF8CDA-1C0C-DAFD-FBFC-95295CA61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0000"/>
          </a:blip>
          <a:srcRect l="5124" t="5143" r="5124"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BDB21965-13D4-7109-8A41-115671D0B5B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78320" y="5566726"/>
            <a:ext cx="1775966" cy="397657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CO"/>
              <a:t>CTA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52583D4-2772-1472-2F60-69E7D3057F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7945" y="4145973"/>
            <a:ext cx="6352001" cy="1133158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600"/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F9A346-82A4-E0E6-C7A2-680999CC0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5816"/>
          <a:stretch/>
        </p:blipFill>
        <p:spPr>
          <a:xfrm>
            <a:off x="10684130" y="0"/>
            <a:ext cx="1507869" cy="60823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66EE3D-175C-292C-23A5-6B7675E1A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 rot="10800000">
            <a:off x="7573326" y="0"/>
            <a:ext cx="2943239" cy="35698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31E607-0A84-01E1-9A0C-B6C9B3812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570168" y="3791868"/>
            <a:ext cx="2949555" cy="291106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93E17D9F-619E-452D-4736-A6A823D62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204579">
            <a:off x="8766407" y="3783442"/>
            <a:ext cx="4660774" cy="4660471"/>
          </a:xfrm>
          <a:prstGeom prst="ellipse">
            <a:avLst/>
          </a:prstGeom>
          <a:noFill/>
          <a:ln w="19050">
            <a:gradFill>
              <a:gsLst>
                <a:gs pos="100000">
                  <a:schemeClr val="accent2"/>
                </a:gs>
                <a:gs pos="0">
                  <a:schemeClr val="accent1"/>
                </a:gs>
                <a:gs pos="30000">
                  <a:schemeClr val="bg2"/>
                </a:gs>
              </a:gsLst>
              <a:lin ang="114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36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58E00ED-7E3A-FB74-3C1C-0AC8418FB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6194684">
            <a:off x="9576863" y="3623683"/>
            <a:ext cx="929575" cy="929635"/>
          </a:xfrm>
          <a:prstGeom prst="ellipse">
            <a:avLst/>
          </a:prstGeom>
          <a:gradFill flip="none" rotWithShape="1">
            <a:gsLst>
              <a:gs pos="63000">
                <a:schemeClr val="bg2"/>
              </a:gs>
              <a:gs pos="14000">
                <a:schemeClr val="tx2"/>
              </a:gs>
              <a:gs pos="81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900"/>
          </a:p>
        </p:txBody>
      </p:sp>
      <p:sp>
        <p:nvSpPr>
          <p:cNvPr id="4" name="Text Placeholder 39">
            <a:extLst>
              <a:ext uri="{FF2B5EF4-FFF2-40B4-BE49-F238E27FC236}">
                <a16:creationId xmlns:a16="http://schemas.microsoft.com/office/drawing/2014/main" id="{029C3C4E-3CF1-3843-AEF7-D5130CDABB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3013" y="1698702"/>
            <a:ext cx="5460618" cy="2546544"/>
          </a:xfrm>
        </p:spPr>
        <p:txBody>
          <a:bodyPr anchor="b">
            <a:normAutofit/>
          </a:bodyPr>
          <a:lstStyle>
            <a:lvl1pPr marL="0" indent="0">
              <a:lnSpc>
                <a:spcPct val="70000"/>
              </a:lnSpc>
              <a:buNone/>
              <a:defRPr sz="9500" b="1" i="0" spc="-150">
                <a:gradFill>
                  <a:gsLst>
                    <a:gs pos="100000">
                      <a:schemeClr val="tx2"/>
                    </a:gs>
                    <a:gs pos="80000">
                      <a:srgbClr val="0078D3"/>
                    </a:gs>
                    <a:gs pos="20000">
                      <a:srgbClr val="49C5B1"/>
                    </a:gs>
                  </a:gsLst>
                  <a:lin ang="15000000" scaled="0"/>
                </a:gra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pPr lvl="0"/>
            <a:r>
              <a:rPr lang="en-US"/>
              <a:t>At the Forefront</a:t>
            </a:r>
            <a:endParaRPr lang="en-CO"/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A26BEFBD-D89A-1B33-F696-BAEA427F1B1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9538" y="506386"/>
            <a:ext cx="3465487" cy="11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99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  <p15:guide id="3" pos="10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, Solved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558413B-B4DE-45DF-842B-7E18FD9438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793" y="4576"/>
            <a:ext cx="1219279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7C0761-DDD6-799F-DA82-001FBB3C15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 rot="895561">
            <a:off x="6501847" y="5508906"/>
            <a:ext cx="2556166" cy="252280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B608D77-38D5-6105-98F2-EE45893F239E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054385" y="4379157"/>
            <a:ext cx="1987030" cy="282084"/>
          </a:xfrm>
        </p:spPr>
        <p:txBody>
          <a:bodyPr anchor="b">
            <a:normAutofit/>
          </a:bodyPr>
          <a:lstStyle>
            <a:lvl1pPr marL="0" indent="0" algn="r">
              <a:buNone/>
              <a:defRPr sz="1600" b="1">
                <a:solidFill>
                  <a:schemeClr val="accent3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Partner Name</a:t>
            </a:r>
            <a:endParaRPr lang="en-CO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7FF2B3-212B-46B2-2F58-7662AB2DD27A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54384" y="4620250"/>
            <a:ext cx="1987031" cy="144434"/>
          </a:xfrm>
        </p:spPr>
        <p:txBody>
          <a:bodyPr>
            <a:noAutofit/>
          </a:bodyPr>
          <a:lstStyle>
            <a:lvl1pPr marL="0" indent="0" algn="r">
              <a:buNone/>
              <a:defRPr sz="900" spc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| Partner Title</a:t>
            </a:r>
            <a:endParaRPr lang="en-CO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1D4D8979-2502-0348-607C-EC677B2A8C3A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9530443" y="2115468"/>
            <a:ext cx="1987028" cy="28208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Partner Name</a:t>
            </a:r>
            <a:endParaRPr lang="en-CO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C11BE164-D03F-F73C-86EC-D6751177E3CD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530443" y="2370112"/>
            <a:ext cx="1987029" cy="144434"/>
          </a:xfrm>
        </p:spPr>
        <p:txBody>
          <a:bodyPr>
            <a:noAutofit/>
          </a:bodyPr>
          <a:lstStyle>
            <a:lvl1pPr marL="0" indent="0" algn="l">
              <a:buNone/>
              <a:defRPr sz="900" spc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| Partner Title</a:t>
            </a:r>
            <a:endParaRPr lang="en-C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740CD5-F418-89C4-F93C-57E64B2BE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6188834">
            <a:off x="8785375" y="-3468276"/>
            <a:ext cx="4871460" cy="4871777"/>
          </a:xfrm>
          <a:prstGeom prst="ellipse">
            <a:avLst/>
          </a:prstGeom>
          <a:noFill/>
          <a:ln w="15875">
            <a:gradFill>
              <a:gsLst>
                <a:gs pos="0">
                  <a:schemeClr val="accent3"/>
                </a:gs>
                <a:gs pos="99000">
                  <a:schemeClr val="accent5"/>
                </a:gs>
                <a:gs pos="85000">
                  <a:srgbClr val="FFA38B"/>
                </a:gs>
              </a:gsLst>
              <a:lin ang="168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36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D54FF7-BBCE-D490-84A6-22F21C70CD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265" r="265"/>
          <a:stretch/>
        </p:blipFill>
        <p:spPr>
          <a:xfrm flipH="1">
            <a:off x="6545373" y="-2464693"/>
            <a:ext cx="2556166" cy="6034421"/>
          </a:xfrm>
          <a:prstGeom prst="rect">
            <a:avLst/>
          </a:prstGeom>
        </p:spPr>
      </p:pic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11DCAAF7-3D32-C1B9-8443-5E15090A94B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6909227" y="1023456"/>
            <a:ext cx="2556000" cy="2556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tIns="900000" anchor="b">
            <a:noAutofit/>
          </a:bodyPr>
          <a:lstStyle>
            <a:lvl1pPr marL="0" marR="0" indent="0" algn="ctr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partner photo here</a:t>
            </a:r>
            <a:endParaRPr lang="en-CO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947D32C-27DF-6DC2-EA73-9B693D573FF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130" r="130"/>
          <a:stretch/>
        </p:blipFill>
        <p:spPr>
          <a:xfrm>
            <a:off x="9438512" y="3320866"/>
            <a:ext cx="2556166" cy="3850612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E4C4B32-B345-969C-2E88-B91EE93F431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085915" y="3314388"/>
            <a:ext cx="2556000" cy="2556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txBody>
          <a:bodyPr tIns="900000" anchor="b">
            <a:noAutofit/>
          </a:bodyPr>
          <a:lstStyle>
            <a:lvl1pPr marL="0" marR="0" indent="0" algn="ctr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partner photo here</a:t>
            </a:r>
            <a:endParaRPr lang="en-CO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C0521A-AE67-BA71-F028-EEBFB3983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357836">
            <a:off x="10062925" y="845119"/>
            <a:ext cx="804600" cy="804652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47000">
                <a:srgbClr val="FFA288"/>
              </a:gs>
              <a:gs pos="90000">
                <a:schemeClr val="accent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36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359E9D5-D315-4A33-C0E6-851F0DBA70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14" y="1645743"/>
            <a:ext cx="5101174" cy="2049091"/>
          </a:xfrm>
        </p:spPr>
        <p:txBody>
          <a:bodyPr anchor="b">
            <a:noAutofit/>
          </a:bodyPr>
          <a:lstStyle>
            <a:lvl1pPr algn="l">
              <a:lnSpc>
                <a:spcPct val="70000"/>
              </a:lnSpc>
              <a:defRPr sz="8500" b="1" i="0">
                <a:gradFill>
                  <a:gsLst>
                    <a:gs pos="0">
                      <a:schemeClr val="accent3"/>
                    </a:gs>
                    <a:gs pos="100000">
                      <a:schemeClr val="accent5"/>
                    </a:gs>
                    <a:gs pos="20000">
                      <a:schemeClr val="accent3"/>
                    </a:gs>
                    <a:gs pos="70000">
                      <a:srgbClr val="FFA288"/>
                    </a:gs>
                  </a:gsLst>
                  <a:lin ang="3600000" scaled="0"/>
                </a:gra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Problem, Solved</a:t>
            </a:r>
            <a:endParaRPr lang="en-CO"/>
          </a:p>
        </p:txBody>
      </p:sp>
      <p:sp>
        <p:nvSpPr>
          <p:cNvPr id="5" name="Picture Placeholder 23">
            <a:extLst>
              <a:ext uri="{FF2B5EF4-FFF2-40B4-BE49-F238E27FC236}">
                <a16:creationId xmlns:a16="http://schemas.microsoft.com/office/drawing/2014/main" id="{8BAA9B4A-68F6-E5BC-75FD-94E99A8B054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78369" y="895000"/>
            <a:ext cx="1802690" cy="303732"/>
          </a:xfrm>
        </p:spPr>
        <p:txBody>
          <a:bodyPr>
            <a:noAutofit/>
          </a:bodyPr>
          <a:lstStyle>
            <a:lvl1pPr marL="0" marR="0" indent="0" algn="ctr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/>
            </a:lvl1pPr>
          </a:lstStyle>
          <a:p>
            <a:r>
              <a:rPr lang="en-US"/>
              <a:t>Drag &amp; drop partner logo</a:t>
            </a:r>
          </a:p>
        </p:txBody>
      </p:sp>
      <p:sp>
        <p:nvSpPr>
          <p:cNvPr id="7" name="Text Placeholder 25">
            <a:extLst>
              <a:ext uri="{FF2B5EF4-FFF2-40B4-BE49-F238E27FC236}">
                <a16:creationId xmlns:a16="http://schemas.microsoft.com/office/drawing/2014/main" id="{88225A64-8DC2-01FC-95A9-30F080DF1C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7232" y="3597113"/>
            <a:ext cx="5279164" cy="112444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600">
                <a:solidFill>
                  <a:schemeClr val="bg1"/>
                </a:solidFill>
                <a:latin typeface="Segoe Sans Small" pitchFamily="2" charset="0"/>
                <a:cs typeface="Segoe Sans Small" pitchFamily="2" charset="0"/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r>
              <a:rPr lang="en-US" sz="1600"/>
              <a:t>Lorem ipsum dolor sit </a:t>
            </a:r>
            <a:r>
              <a:rPr lang="en-US" sz="1600" err="1"/>
              <a:t>amet</a:t>
            </a:r>
            <a:r>
              <a:rPr lang="en-US" sz="1600"/>
              <a:t>,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adipiscing</a:t>
            </a:r>
            <a:r>
              <a:rPr lang="en-US" sz="1600"/>
              <a:t> </a:t>
            </a:r>
            <a:r>
              <a:rPr lang="en-US" sz="1600" err="1"/>
              <a:t>elit</a:t>
            </a:r>
            <a:r>
              <a:rPr lang="en-US" sz="1600"/>
              <a:t>, sed do </a:t>
            </a:r>
            <a:r>
              <a:rPr lang="en-US" sz="1600" err="1"/>
              <a:t>eiusmod</a:t>
            </a:r>
            <a:r>
              <a:rPr lang="en-US" sz="1600"/>
              <a:t> </a:t>
            </a:r>
            <a:r>
              <a:rPr lang="en-US" sz="1600" err="1"/>
              <a:t>tempor</a:t>
            </a:r>
            <a:r>
              <a:rPr lang="en-US" sz="1600"/>
              <a:t> </a:t>
            </a:r>
            <a:r>
              <a:rPr lang="en-US" sz="1600" err="1"/>
              <a:t>incididunt</a:t>
            </a:r>
            <a:r>
              <a:rPr lang="en-US" sz="1600"/>
              <a:t> </a:t>
            </a:r>
            <a:r>
              <a:rPr lang="en-US" sz="1600" err="1"/>
              <a:t>ut</a:t>
            </a:r>
            <a:r>
              <a:rPr lang="en-US" sz="1600"/>
              <a:t> labore et dolore magna </a:t>
            </a:r>
            <a:r>
              <a:rPr lang="en-US" sz="1600" err="1"/>
              <a:t>aliqua</a:t>
            </a:r>
            <a:endParaRPr lang="en-US" sz="1600">
              <a:solidFill>
                <a:schemeClr val="accent1"/>
              </a:solidFill>
            </a:endParaRP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74A87003-0D43-081A-329D-861931275098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37996" y="5546529"/>
            <a:ext cx="1905383" cy="39765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>
                <a:solidFill>
                  <a:schemeClr val="tx2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CO"/>
              <a:t>CTA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AEEFE7F5-B9BE-8BC5-E21F-C3B4688E5BC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7233" y="4885950"/>
            <a:ext cx="3389281" cy="397657"/>
          </a:xfrm>
        </p:spPr>
        <p:txBody>
          <a:bodyPr anchor="t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4226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  <p15:guide id="3" pos="1102">
          <p15:clr>
            <a:srgbClr val="FBAE40"/>
          </p15:clr>
        </p15:guide>
        <p15:guide id="4" orient="horz" pos="1122">
          <p15:clr>
            <a:srgbClr val="FBAE40"/>
          </p15:clr>
        </p15:guide>
        <p15:guide id="5" pos="7226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s Dive In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249EAB-CB3C-8DD1-A061-318EE87F6B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0000"/>
          </a:blip>
          <a:srcRect/>
          <a:stretch/>
        </p:blipFill>
        <p:spPr>
          <a:xfrm>
            <a:off x="0" y="0"/>
            <a:ext cx="1219279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7C0761-DDD6-799F-DA82-001FBB3C15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 rot="895561">
            <a:off x="6501847" y="5508906"/>
            <a:ext cx="2556166" cy="252280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B608D77-38D5-6105-98F2-EE45893F239E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054385" y="4379157"/>
            <a:ext cx="1987030" cy="282084"/>
          </a:xfrm>
        </p:spPr>
        <p:txBody>
          <a:bodyPr anchor="b">
            <a:normAutofit/>
          </a:bodyPr>
          <a:lstStyle>
            <a:lvl1pPr marL="0" indent="0" algn="r">
              <a:buNone/>
              <a:defRPr sz="1600" b="1">
                <a:solidFill>
                  <a:srgbClr val="FFA38B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Partner Name</a:t>
            </a:r>
            <a:endParaRPr lang="en-CO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7FF2B3-212B-46B2-2F58-7662AB2DD27A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54384" y="4620250"/>
            <a:ext cx="1987031" cy="144434"/>
          </a:xfrm>
        </p:spPr>
        <p:txBody>
          <a:bodyPr>
            <a:noAutofit/>
          </a:bodyPr>
          <a:lstStyle>
            <a:lvl1pPr marL="0" indent="0" algn="r">
              <a:buNone/>
              <a:defRPr sz="900" spc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| Partner Title</a:t>
            </a:r>
            <a:endParaRPr lang="en-CO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1D4D8979-2502-0348-607C-EC677B2A8C3A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9530443" y="2115468"/>
            <a:ext cx="1987028" cy="28208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solidFill>
                  <a:srgbClr val="FFA38B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Partner Name</a:t>
            </a:r>
            <a:endParaRPr lang="en-CO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C11BE164-D03F-F73C-86EC-D6751177E3CD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530443" y="2370112"/>
            <a:ext cx="1987029" cy="144434"/>
          </a:xfrm>
        </p:spPr>
        <p:txBody>
          <a:bodyPr>
            <a:noAutofit/>
          </a:bodyPr>
          <a:lstStyle>
            <a:lvl1pPr marL="0" indent="0" algn="l">
              <a:buNone/>
              <a:defRPr sz="900" spc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| Partner Title</a:t>
            </a:r>
            <a:endParaRPr lang="en-C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740CD5-F418-89C4-F93C-57E64B2BE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4807680">
            <a:off x="8785375" y="-3468276"/>
            <a:ext cx="4871460" cy="4871777"/>
          </a:xfrm>
          <a:prstGeom prst="ellipse">
            <a:avLst/>
          </a:prstGeom>
          <a:noFill/>
          <a:ln w="15875">
            <a:gradFill>
              <a:gsLst>
                <a:gs pos="23970">
                  <a:srgbClr val="FFA288"/>
                </a:gs>
                <a:gs pos="0">
                  <a:schemeClr val="accent3"/>
                </a:gs>
                <a:gs pos="99000">
                  <a:schemeClr val="accent5"/>
                </a:gs>
                <a:gs pos="85000">
                  <a:srgbClr val="C03BC4"/>
                </a:gs>
              </a:gsLst>
              <a:lin ang="168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36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D54FF7-BBCE-D490-84A6-22F21C70CD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212" r="212"/>
          <a:stretch/>
        </p:blipFill>
        <p:spPr>
          <a:xfrm flipH="1">
            <a:off x="6545373" y="-2454965"/>
            <a:ext cx="2556166" cy="6034421"/>
          </a:xfrm>
          <a:prstGeom prst="rect">
            <a:avLst/>
          </a:prstGeom>
        </p:spPr>
      </p:pic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11DCAAF7-3D32-C1B9-8443-5E15090A94B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6909227" y="1023456"/>
            <a:ext cx="2556000" cy="2556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tIns="900000" anchor="b">
            <a:noAutofit/>
          </a:bodyPr>
          <a:lstStyle>
            <a:lvl1pPr marL="0" marR="0" indent="0" algn="ctr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partner photo here</a:t>
            </a:r>
            <a:endParaRPr lang="en-CO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947D32C-27DF-6DC2-EA73-9B693D573FF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9438512" y="3282043"/>
            <a:ext cx="2556166" cy="3850612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E4C4B32-B345-969C-2E88-B91EE93F431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085915" y="3314388"/>
            <a:ext cx="2556000" cy="2556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txBody>
          <a:bodyPr tIns="900000" anchor="b">
            <a:noAutofit/>
          </a:bodyPr>
          <a:lstStyle>
            <a:lvl1pPr marL="0" marR="0" indent="0" algn="ctr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partner photo here</a:t>
            </a:r>
            <a:endParaRPr lang="en-CO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5BB17AC-9C79-9D52-9B95-A22C7A591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5539780">
            <a:off x="10063870" y="855865"/>
            <a:ext cx="802903" cy="802955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30000">
                <a:srgbClr val="D35FC4"/>
              </a:gs>
              <a:gs pos="99000">
                <a:schemeClr val="accent3"/>
              </a:gs>
              <a:gs pos="78000">
                <a:srgbClr val="FFABA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3600"/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4386B221-4EA1-4A20-5747-ACDB689742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7232" y="3597113"/>
            <a:ext cx="5279164" cy="112444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600">
                <a:solidFill>
                  <a:schemeClr val="bg1"/>
                </a:solidFill>
                <a:latin typeface="Segoe Sans Small" pitchFamily="2" charset="0"/>
                <a:cs typeface="Segoe Sans Small" pitchFamily="2" charset="0"/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r>
              <a:rPr lang="en-US" sz="1600"/>
              <a:t>Lorem ipsum dolor sit </a:t>
            </a:r>
            <a:r>
              <a:rPr lang="en-US" sz="1600" err="1"/>
              <a:t>amet</a:t>
            </a:r>
            <a:r>
              <a:rPr lang="en-US" sz="1600"/>
              <a:t>,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adipiscing</a:t>
            </a:r>
            <a:r>
              <a:rPr lang="en-US" sz="1600"/>
              <a:t> </a:t>
            </a:r>
            <a:r>
              <a:rPr lang="en-US" sz="1600" err="1"/>
              <a:t>elit</a:t>
            </a:r>
            <a:r>
              <a:rPr lang="en-US" sz="1600"/>
              <a:t>, sed do </a:t>
            </a:r>
            <a:r>
              <a:rPr lang="en-US" sz="1600" err="1"/>
              <a:t>eiusmod</a:t>
            </a:r>
            <a:r>
              <a:rPr lang="en-US" sz="1600"/>
              <a:t> </a:t>
            </a:r>
            <a:r>
              <a:rPr lang="en-US" sz="1600" err="1"/>
              <a:t>tempor</a:t>
            </a:r>
            <a:r>
              <a:rPr lang="en-US" sz="1600"/>
              <a:t> </a:t>
            </a:r>
            <a:r>
              <a:rPr lang="en-US" sz="1600" err="1"/>
              <a:t>incididunt</a:t>
            </a:r>
            <a:r>
              <a:rPr lang="en-US" sz="1600"/>
              <a:t> </a:t>
            </a:r>
            <a:r>
              <a:rPr lang="en-US" sz="1600" err="1"/>
              <a:t>ut</a:t>
            </a:r>
            <a:r>
              <a:rPr lang="en-US" sz="1600"/>
              <a:t> labore et dolore magna </a:t>
            </a:r>
            <a:r>
              <a:rPr lang="en-US" sz="1600" err="1"/>
              <a:t>aliqua</a:t>
            </a:r>
            <a:endParaRPr lang="en-US" sz="1600">
              <a:solidFill>
                <a:schemeClr val="accent1"/>
              </a:solidFill>
            </a:endParaRP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8F2CD95C-AE66-BE82-ACD4-728A3CC7AADD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37996" y="5546529"/>
            <a:ext cx="1905383" cy="397657"/>
          </a:xfrm>
          <a:prstGeom prst="roundRect">
            <a:avLst>
              <a:gd name="adj" fmla="val 50000"/>
            </a:avLst>
          </a:prstGeom>
          <a:solidFill>
            <a:srgbClr val="FFA288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>
                <a:solidFill>
                  <a:schemeClr val="tx2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CO"/>
              <a:t>CTA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95AE841-3675-7E0F-8DCD-B68D92AB2E9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7233" y="4885950"/>
            <a:ext cx="3389281" cy="397657"/>
          </a:xfrm>
        </p:spPr>
        <p:txBody>
          <a:bodyPr anchor="t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774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  <p15:guide id="3" pos="1102">
          <p15:clr>
            <a:srgbClr val="FBAE40"/>
          </p15:clr>
        </p15:guide>
        <p15:guide id="4" orient="horz" pos="1122">
          <p15:clr>
            <a:srgbClr val="FBAE40"/>
          </p15:clr>
        </p15:guide>
        <p15:guide id="5" pos="722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270A37-8143-5568-881B-CC72D674B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529665F-D2BC-5D48-73F4-D44EA2A9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557" y="709187"/>
            <a:ext cx="2739138" cy="1107996"/>
          </a:xfrm>
        </p:spPr>
        <p:txBody>
          <a:bodyPr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88F5527-DA37-ECF8-1689-0A78EFDEF8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494" y="2077985"/>
            <a:ext cx="2739138" cy="332549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457200" indent="0">
              <a:lnSpc>
                <a:spcPct val="100000"/>
              </a:lnSpc>
              <a:buNone/>
              <a:defRPr sz="1800" b="0" i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defRPr>
            </a:lvl2pPr>
            <a:lvl3pPr marL="91440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C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CB4667-45B0-2D9B-59C1-A94BFEDE4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59262" y="0"/>
            <a:ext cx="7832737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C72A8F54-E6D1-3635-C5EC-7C38D4826B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9260" y="0"/>
            <a:ext cx="3794140" cy="492314"/>
          </a:xfrm>
          <a:solidFill>
            <a:schemeClr val="bg1"/>
          </a:solidFill>
        </p:spPr>
        <p:txBody>
          <a:bodyPr lIns="585216" tIns="91440" bIns="9144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0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D96E15E1-2657-E7E9-AE77-12E5E4F95A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54004" y="709187"/>
            <a:ext cx="5801961" cy="4991526"/>
          </a:xfrm>
        </p:spPr>
        <p:txBody>
          <a:bodyPr>
            <a:noAutofit/>
          </a:bodyPr>
          <a:lstStyle>
            <a:lvl1pPr marL="0" indent="0">
              <a:buNone/>
              <a:tabLst/>
              <a:defRPr sz="2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25794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0DCBC9-56AA-9865-1FFB-26501CA3B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E5429F29-DD5E-B072-4B07-16CE54E1A1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2492374"/>
            <a:ext cx="4910838" cy="3325495"/>
          </a:xfr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CO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D5C4D3-A3A2-01AB-BD11-20626B92D16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39600" y="860243"/>
            <a:ext cx="4910138" cy="4957945"/>
          </a:xfrm>
        </p:spPr>
        <p:txBody>
          <a:bodyPr tIns="1620000">
            <a:noAutofit/>
          </a:bodyPr>
          <a:lstStyle>
            <a:lvl1pPr marL="0" indent="0" algn="ctr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or tap icon below to add content</a:t>
            </a:r>
            <a:endParaRPr lang="en-C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FFBFBE-7F1A-BC76-A89E-DF85BCEB1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262" y="860243"/>
            <a:ext cx="4906776" cy="1107996"/>
          </a:xfrm>
        </p:spPr>
        <p:txBody>
          <a:bodyPr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5861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A6EC8E-C37C-9CCF-2F7D-D3D0BAC85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7D0A891B-D22C-6031-DFE2-35A22DA3A8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494" y="2811146"/>
            <a:ext cx="5226423" cy="3408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CO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6325E05-7A54-FAA5-B46B-717B86CEB9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495" y="2163447"/>
            <a:ext cx="5226422" cy="430887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accent2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B39DD60-2F78-F4C3-ECFA-0BFA08162D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9085" y="2811146"/>
            <a:ext cx="5226420" cy="34164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CO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F11BF38F-C055-8876-B619-45BA6B52A8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29085" y="2163447"/>
            <a:ext cx="5226420" cy="430887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accent2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CE9A184-97F2-48BA-1FC7-4BABCEE886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557" y="630446"/>
            <a:ext cx="10914948" cy="1107996"/>
          </a:xfrm>
        </p:spPr>
        <p:txBody>
          <a:bodyPr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53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A6EC8E-C37C-9CCF-2F7D-D3D0BAC85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B3280B1-A90D-0175-3103-3667E0F2AE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529" y="2816169"/>
            <a:ext cx="3381790" cy="2615560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CO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63D36ED-1B06-77FF-4813-50E7672672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529" y="2168469"/>
            <a:ext cx="3381790" cy="430887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2600" b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2AFFEAC-4762-9975-C759-FFF050E487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05105" y="2816169"/>
            <a:ext cx="3381790" cy="2615560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CO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B2AED63-9519-4EE2-6BFA-74D0FFB505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5105" y="2168469"/>
            <a:ext cx="3381790" cy="430887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2600" b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7D2AE2C-4086-2B75-6D9B-C2811314D1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87162" y="2816169"/>
            <a:ext cx="3381790" cy="2615560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CO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27CB83F-E40F-47CD-94DB-F5D130A487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87162" y="2168469"/>
            <a:ext cx="3381790" cy="430887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2600" b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3D1EEAF-25C9-89F2-4F53-279BE9A847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557" y="630446"/>
            <a:ext cx="10914948" cy="1107996"/>
          </a:xfrm>
        </p:spPr>
        <p:txBody>
          <a:bodyPr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09967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5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B9EDF8-F3DC-F416-D3C3-28526A62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714749"/>
            <a:ext cx="10945906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ED52E-B0A9-78EA-E585-F4687B095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046" y="1623919"/>
            <a:ext cx="10945905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37911-FC45-2923-9DEB-E3CB72BD9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304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2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fld id="{707D916D-73F5-E849-85E2-F5D7C70685E2}" type="datetimeFigureOut">
              <a:rPr lang="en-CO" smtClean="0"/>
              <a:pPr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6E727-1CDA-3970-DDF4-9639004A8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2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5B57-765C-B732-F6E5-3BFA56D16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57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2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fld id="{83B5497D-BA94-F041-ADA4-132B367384FF}" type="slidenum">
              <a:rPr lang="en-CO" smtClean="0"/>
              <a:pPr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10929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Segoe Sans Display Semibold" pitchFamily="2" charset="0"/>
          <a:ea typeface="+mj-ea"/>
          <a:cs typeface="Segoe Sans Display Semibold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Segoe Sans Display" pitchFamily="2" charset="0"/>
          <a:ea typeface="+mn-ea"/>
          <a:cs typeface="Segoe Sans Display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Segoe Sans Display" pitchFamily="2" charset="0"/>
          <a:ea typeface="+mn-ea"/>
          <a:cs typeface="Segoe Sans Display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Segoe Sans Display" pitchFamily="2" charset="0"/>
          <a:ea typeface="+mn-ea"/>
          <a:cs typeface="Segoe Sans Display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Segoe Sans Display" pitchFamily="2" charset="0"/>
          <a:ea typeface="+mn-ea"/>
          <a:cs typeface="Segoe Sans Display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Segoe Sans Display" pitchFamily="2" charset="0"/>
          <a:ea typeface="+mn-ea"/>
          <a:cs typeface="Segoe Sans Display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B9EDF8-F3DC-F416-D3C3-28526A62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714749"/>
            <a:ext cx="10945906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ED52E-B0A9-78EA-E585-F4687B095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046" y="1623919"/>
            <a:ext cx="10945905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37911-FC45-2923-9DEB-E3CB72BD9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304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2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fld id="{707D916D-73F5-E849-85E2-F5D7C70685E2}" type="datetimeFigureOut">
              <a:rPr lang="en-CO" smtClean="0"/>
              <a:pPr/>
              <a:t>07/11/2024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6E727-1CDA-3970-DDF4-9639004A8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2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5B57-765C-B732-F6E5-3BFA56D16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57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2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fld id="{83B5497D-BA94-F041-ADA4-132B367384FF}" type="slidenum">
              <a:rPr lang="en-CO" smtClean="0"/>
              <a:pPr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20133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9" r:id="rId29"/>
    <p:sldLayoutId id="2147483720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Segoe Sans Display Semibold" pitchFamily="2" charset="0"/>
          <a:ea typeface="+mj-ea"/>
          <a:cs typeface="Segoe Sans Display Semibold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Segoe Sans Display" pitchFamily="2" charset="0"/>
          <a:ea typeface="+mn-ea"/>
          <a:cs typeface="Segoe Sans Display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Segoe Sans Display" pitchFamily="2" charset="0"/>
          <a:ea typeface="+mn-ea"/>
          <a:cs typeface="Segoe Sans Display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Segoe Sans Display" pitchFamily="2" charset="0"/>
          <a:ea typeface="+mn-ea"/>
          <a:cs typeface="Segoe Sans Display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Segoe Sans Display" pitchFamily="2" charset="0"/>
          <a:ea typeface="+mn-ea"/>
          <a:cs typeface="Segoe Sans Display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Segoe Sans Display" pitchFamily="2" charset="0"/>
          <a:ea typeface="+mn-ea"/>
          <a:cs typeface="Segoe Sans Display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cosmos-db/mongodb/vcore/vector-search" TargetMode="External"/><Relationship Id="rId2" Type="http://schemas.openxmlformats.org/officeDocument/2006/relationships/hyperlink" Target="https://learn.microsoft.com/en-us/azure/ai-services/openai/tutorials/embeddings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9.png"/><Relationship Id="rId21" Type="http://schemas.openxmlformats.org/officeDocument/2006/relationships/image" Target="../media/image46.png"/><Relationship Id="rId7" Type="http://schemas.openxmlformats.org/officeDocument/2006/relationships/image" Target="../media/image25.sv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2.png"/><Relationship Id="rId20" Type="http://schemas.openxmlformats.org/officeDocument/2006/relationships/hyperlink" Target="https://aka.ms/cai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microsoft.com/office/2007/relationships/hdphoto" Target="../media/hdphoto1.wdp"/><Relationship Id="rId24" Type="http://schemas.openxmlformats.org/officeDocument/2006/relationships/image" Target="../media/image31.svg"/><Relationship Id="rId5" Type="http://schemas.openxmlformats.org/officeDocument/2006/relationships/image" Target="../media/image34.png"/><Relationship Id="rId15" Type="http://schemas.openxmlformats.org/officeDocument/2006/relationships/image" Target="../media/image41.svg"/><Relationship Id="rId23" Type="http://schemas.openxmlformats.org/officeDocument/2006/relationships/image" Target="../media/image30.png"/><Relationship Id="rId10" Type="http://schemas.openxmlformats.org/officeDocument/2006/relationships/image" Target="../media/image37.png"/><Relationship Id="rId19" Type="http://schemas.openxmlformats.org/officeDocument/2006/relationships/image" Target="../media/image45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Relationship Id="rId22" Type="http://schemas.openxmlformats.org/officeDocument/2006/relationships/image" Target="../media/image4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caig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C23F427-0B5E-9BD1-84BE-E99D33080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210" y="2140454"/>
            <a:ext cx="10191847" cy="3357458"/>
          </a:xfrm>
          <a:noFill/>
        </p:spPr>
        <p:txBody>
          <a:bodyPr>
            <a:noAutofit/>
          </a:bodyPr>
          <a:lstStyle/>
          <a:p>
            <a:pPr algn="l">
              <a:lnSpc>
                <a:spcPts val="8400"/>
              </a:lnSpc>
            </a:pPr>
            <a:r>
              <a:rPr lang="en-US" sz="8800" b="1" dirty="0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19000">
                      <a:schemeClr val="bg2"/>
                    </a:gs>
                  </a:gsLst>
                  <a:lin ang="3600000" scaled="0"/>
                </a:gradFill>
                <a:latin typeface="Segoe UI Semibold"/>
                <a:cs typeface="Segoe UI Semibold"/>
              </a:rPr>
              <a:t>Omni</a:t>
            </a:r>
            <a:r>
              <a:rPr lang="en-CO" sz="8800" b="1" dirty="0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19000">
                      <a:schemeClr val="bg2"/>
                    </a:gs>
                  </a:gsLst>
                  <a:lin ang="3600000" scaled="0"/>
                </a:gradFill>
                <a:latin typeface="Segoe UI Semibold"/>
                <a:cs typeface="Segoe UI Semibold"/>
              </a:rPr>
              <a:t>RAG</a:t>
            </a:r>
            <a:r>
              <a:rPr lang="en-CO" sz="6000" b="1" dirty="0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19000">
                      <a:schemeClr val="bg2"/>
                    </a:gs>
                  </a:gsLst>
                  <a:lin ang="3600000" scaled="0"/>
                </a:gradFill>
                <a:latin typeface="Segoe UI Semibold"/>
                <a:cs typeface="Segoe UI Semibold"/>
              </a:rPr>
              <a:t> </a:t>
            </a:r>
            <a:br>
              <a:rPr lang="en-US" sz="6000" b="1" dirty="0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19000">
                      <a:schemeClr val="bg2"/>
                    </a:gs>
                  </a:gsLst>
                  <a:lin ang="3600000" scaled="0"/>
                </a:gradFill>
                <a:latin typeface="Segoe UI Semibold"/>
                <a:cs typeface="Segoe UI Semibold"/>
              </a:rPr>
            </a:br>
            <a:r>
              <a:rPr lang="en-CO" sz="4800" b="1" dirty="0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19000">
                      <a:schemeClr val="bg2"/>
                    </a:gs>
                  </a:gsLst>
                  <a:lin ang="3600000" scaled="0"/>
                </a:gradFill>
                <a:latin typeface="Segoe UI Semibold"/>
                <a:cs typeface="Segoe UI Semibold"/>
              </a:rPr>
              <a:t>on Azure Cosmos DB</a:t>
            </a:r>
            <a:br>
              <a:rPr lang="en-CO" sz="6000" b="1" dirty="0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19000">
                      <a:schemeClr val="bg2"/>
                    </a:gs>
                  </a:gsLst>
                  <a:lin ang="3600000" scaled="0"/>
                </a:gradFill>
                <a:latin typeface="Segoe UI Semibold"/>
                <a:cs typeface="Segoe UI Semibold"/>
              </a:rPr>
            </a:br>
            <a:endParaRPr lang="en-CO" sz="6000" b="1" dirty="0">
              <a:gradFill>
                <a:gsLst>
                  <a:gs pos="0">
                    <a:schemeClr val="accent1"/>
                  </a:gs>
                  <a:gs pos="98000">
                    <a:schemeClr val="accent2"/>
                  </a:gs>
                  <a:gs pos="19000">
                    <a:schemeClr val="bg2"/>
                  </a:gs>
                </a:gsLst>
                <a:lin ang="3600000" scaled="0"/>
              </a:gradFill>
              <a:latin typeface="Segoe UI Semibold" panose="020F0502020204030204" pitchFamily="34" charset="0"/>
              <a:cs typeface="Segoe UI Semibold" panose="020F0502020204030204" pitchFamily="34" charset="0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A9C3FED8-2067-B76C-2680-EAF666CD5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616" y="4689476"/>
            <a:ext cx="2376033" cy="791844"/>
          </a:xfrm>
        </p:spPr>
        <p:txBody>
          <a:bodyPr vert="horz" lIns="0" tIns="0" rIns="0" bIns="0" rtlCol="0" anchor="t">
            <a:normAutofit fontScale="92500" lnSpcReduction="20000"/>
          </a:bodyPr>
          <a:lstStyle/>
          <a:p>
            <a:r>
              <a:rPr lang="en-US" sz="1800" dirty="0">
                <a:latin typeface="Segoe UI"/>
                <a:cs typeface="Segoe UI"/>
              </a:rPr>
              <a:t>Aleksey Savateyev                        Data &amp; AI GBB</a:t>
            </a:r>
            <a:b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190827-AD16-0C81-6284-24A294BB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422198" y="-1367863"/>
            <a:ext cx="2713745" cy="2713745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8BFB5-AD2F-A433-E7C9-EA32E633B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62470" y="162377"/>
            <a:ext cx="2833200" cy="5049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3AD50-EC47-E068-38A7-9DE713EED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66140" y="5463419"/>
            <a:ext cx="2825860" cy="278916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5B135B9-D4DB-0DBD-0BF8-873520B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66256" y="5441520"/>
            <a:ext cx="890649" cy="890649"/>
          </a:xfrm>
          <a:prstGeom prst="ellipse">
            <a:avLst/>
          </a:prstGeom>
          <a:gradFill flip="none" rotWithShape="1">
            <a:gsLst>
              <a:gs pos="63000">
                <a:schemeClr val="bg2"/>
              </a:gs>
              <a:gs pos="14000">
                <a:schemeClr val="tx2"/>
              </a:gs>
              <a:gs pos="81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44D46-E0A7-E744-6D72-171A82C54CA0}"/>
              </a:ext>
            </a:extLst>
          </p:cNvPr>
          <p:cNvSpPr txBox="1"/>
          <p:nvPr/>
        </p:nvSpPr>
        <p:spPr>
          <a:xfrm>
            <a:off x="1348692" y="3365878"/>
            <a:ext cx="6098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CO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D3EC8E"/>
                    </a:gs>
                    <a:gs pos="98000">
                      <a:srgbClr val="0078D3"/>
                    </a:gs>
                    <a:gs pos="19000">
                      <a:srgbClr val="49C5B1"/>
                    </a:gs>
                  </a:gsLst>
                  <a:lin ang="3600000" scaled="0"/>
                </a:gradFill>
                <a:effectLst/>
                <a:uLnTx/>
                <a:uFillTx/>
                <a:latin typeface="Segoe UI Semibold"/>
                <a:ea typeface="+mj-ea"/>
                <a:cs typeface="Segoe UI Semibold"/>
              </a:rPr>
              <a:t>(Graph+Vector+Raw) </a:t>
            </a:r>
            <a:endParaRPr lang="en-US" sz="1200" dirty="0"/>
          </a:p>
        </p:txBody>
      </p:sp>
      <p:sp>
        <p:nvSpPr>
          <p:cNvPr id="2" name="Subtitle 12">
            <a:extLst>
              <a:ext uri="{FF2B5EF4-FFF2-40B4-BE49-F238E27FC236}">
                <a16:creationId xmlns:a16="http://schemas.microsoft.com/office/drawing/2014/main" id="{64646534-3603-64C3-A645-AB34D2222695}"/>
              </a:ext>
            </a:extLst>
          </p:cNvPr>
          <p:cNvSpPr txBox="1">
            <a:spLocks/>
          </p:cNvSpPr>
          <p:nvPr/>
        </p:nvSpPr>
        <p:spPr>
          <a:xfrm>
            <a:off x="3209847" y="4672884"/>
            <a:ext cx="2257343" cy="791844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egoe UI"/>
                <a:cs typeface="Segoe UI"/>
              </a:rPr>
              <a:t>Chris Joakim                           Data &amp; AI GBB</a:t>
            </a:r>
            <a:b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61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20A47C23-C68E-C52B-8E05-56F0D0B91C85}"/>
              </a:ext>
            </a:extLst>
          </p:cNvPr>
          <p:cNvSpPr txBox="1">
            <a:spLocks/>
          </p:cNvSpPr>
          <p:nvPr/>
        </p:nvSpPr>
        <p:spPr>
          <a:xfrm>
            <a:off x="770894" y="1405467"/>
            <a:ext cx="10747101" cy="49358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800100" lvl="1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Segoe Sans Display" pitchFamily="2" charset="0"/>
                <a:cs typeface="Segoe Sans Display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>
                <a:solidFill>
                  <a:schemeClr val="bg2"/>
                </a:solidFill>
                <a:latin typeface="Segoe Sans Display" pitchFamily="2" charset="0"/>
                <a:cs typeface="Segoe Sans Display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/>
                </a:solidFill>
                <a:latin typeface="Segoe Sans Display" pitchFamily="2" charset="0"/>
                <a:cs typeface="Segoe Sans Display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/>
                </a:solidFill>
                <a:latin typeface="Segoe Sans Display" pitchFamily="2" charset="0"/>
                <a:cs typeface="Segoe Sans Display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chemeClr val="tx2"/>
                </a:solidFill>
              </a:rPr>
              <a:t>Design and load your Cosmos DB MongoDB </a:t>
            </a:r>
            <a:r>
              <a:rPr lang="en-US" dirty="0" err="1">
                <a:solidFill>
                  <a:schemeClr val="tx2"/>
                </a:solidFill>
              </a:rPr>
              <a:t>vCore</a:t>
            </a:r>
            <a:r>
              <a:rPr lang="en-US" dirty="0">
                <a:solidFill>
                  <a:schemeClr val="tx2"/>
                </a:solidFill>
              </a:rPr>
              <a:t> account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Use typical NoSQL design patterns</a:t>
            </a:r>
          </a:p>
          <a:p>
            <a:r>
              <a:rPr lang="en-US" dirty="0">
                <a:solidFill>
                  <a:schemeClr val="tx2"/>
                </a:solidFill>
              </a:rPr>
              <a:t>Define your OWL graph schema</a:t>
            </a:r>
          </a:p>
          <a:p>
            <a:r>
              <a:rPr lang="en-US" dirty="0">
                <a:solidFill>
                  <a:schemeClr val="tx2"/>
                </a:solidFill>
              </a:rPr>
              <a:t>Load the in-memory RDF database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Read only the necessary attributes of the Cosmos DB documents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The in-memory graph is mutable, but typically static</a:t>
            </a:r>
          </a:p>
          <a:p>
            <a:r>
              <a:rPr lang="en-US" dirty="0">
                <a:solidFill>
                  <a:schemeClr val="tx2"/>
                </a:solidFill>
              </a:rPr>
              <a:t>Query the in-memory RDF database with SPARQL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It’s very fast because it’s in memory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It’s low cost, because no vectorization is needed, and only open-source libraries are used.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04C8C0-06E2-196E-FF8A-179552970336}"/>
              </a:ext>
            </a:extLst>
          </p:cNvPr>
          <p:cNvSpPr txBox="1">
            <a:spLocks/>
          </p:cNvSpPr>
          <p:nvPr/>
        </p:nvSpPr>
        <p:spPr>
          <a:xfrm>
            <a:off x="502818" y="436927"/>
            <a:ext cx="9970447" cy="7653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/>
                </a:solidFill>
                <a:latin typeface="Segoe Sans Display Semibold" pitchFamily="2" charset="0"/>
                <a:ea typeface="+mj-ea"/>
                <a:cs typeface="Segoe Sans Display Semibold" pitchFamily="2" charset="0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Graph Search </a:t>
            </a:r>
            <a:r>
              <a:rPr lang="en-US" sz="4000" dirty="0">
                <a:solidFill>
                  <a:schemeClr val="bg2"/>
                </a:solidFill>
              </a:rPr>
              <a:t>in CosmosAIGraph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8C46286-896B-C3D0-29D8-80C7D2296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6100" y="473673"/>
            <a:ext cx="828110" cy="82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84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FA05B725-6982-49FB-7DBC-88864AD8FAEF}"/>
              </a:ext>
            </a:extLst>
          </p:cNvPr>
          <p:cNvSpPr txBox="1">
            <a:spLocks/>
          </p:cNvSpPr>
          <p:nvPr/>
        </p:nvSpPr>
        <p:spPr>
          <a:xfrm>
            <a:off x="617791" y="416471"/>
            <a:ext cx="9567610" cy="8281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/>
                </a:solidFill>
                <a:latin typeface="Segoe Sans Display Semibold" pitchFamily="2" charset="0"/>
                <a:ea typeface="+mj-ea"/>
                <a:cs typeface="Segoe Sans Display Semibold" pitchFamily="2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Vector Search </a:t>
            </a:r>
            <a:r>
              <a:rPr lang="en-US" sz="4400" dirty="0">
                <a:solidFill>
                  <a:schemeClr val="bg2"/>
                </a:solidFill>
              </a:rPr>
              <a:t>in CosmosAIGraph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B86F21DE-9A0C-CAEA-CA50-03F77773F420}"/>
              </a:ext>
            </a:extLst>
          </p:cNvPr>
          <p:cNvSpPr txBox="1">
            <a:spLocks/>
          </p:cNvSpPr>
          <p:nvPr/>
        </p:nvSpPr>
        <p:spPr>
          <a:xfrm>
            <a:off x="804333" y="1087967"/>
            <a:ext cx="10388600" cy="51054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800100" lvl="1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Segoe Sans Display" pitchFamily="2" charset="0"/>
                <a:cs typeface="Segoe Sans Display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>
                <a:solidFill>
                  <a:schemeClr val="bg2"/>
                </a:solidFill>
                <a:latin typeface="Segoe Sans Display" pitchFamily="2" charset="0"/>
                <a:cs typeface="Segoe Sans Display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/>
                </a:solidFill>
                <a:latin typeface="Segoe Sans Display" pitchFamily="2" charset="0"/>
                <a:cs typeface="Segoe Sans Display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/>
                </a:solidFill>
                <a:latin typeface="Segoe Sans Display" pitchFamily="2" charset="0"/>
                <a:cs typeface="Segoe Sans Display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“Vectorize” your data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Use the Azure OpenAI SDK with your Azure OpenAI service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Pass in a text value, receive back an “embedding” – an array of 1,536 floats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The embedding captures the semantic meaning of the text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Use the text-embedding-ada-002 or similar model in Azure OpenAI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Store that vector, along with document contents, in your vector database</a:t>
            </a:r>
          </a:p>
          <a:p>
            <a:pPr lvl="1"/>
            <a:r>
              <a:rPr lang="en-US" dirty="0">
                <a:hlinkClick r:id="rId2"/>
              </a:rPr>
              <a:t>https://learn.microsoft.com/en-us/azure/ai-services/openai/tutorials/embeddings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Vector Search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Pass in a vectorized query/command (i.e. embedding) as the argument to a search in the database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Receive N number of documents which match the given vector with semantic similarity</a:t>
            </a:r>
          </a:p>
          <a:p>
            <a:pPr lvl="1"/>
            <a:r>
              <a:rPr lang="en-US" dirty="0">
                <a:hlinkClick r:id="rId3"/>
              </a:rPr>
              <a:t>https://learn.microsoft.com/en-us/azure/cosmos-db/mongodb/vcore/vector-search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4A12751-BEF0-EDCC-243E-C507AF147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6100" y="473673"/>
            <a:ext cx="828110" cy="82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3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FA05B725-6982-49FB-7DBC-88864AD8FAEF}"/>
              </a:ext>
            </a:extLst>
          </p:cNvPr>
          <p:cNvSpPr txBox="1">
            <a:spLocks/>
          </p:cNvSpPr>
          <p:nvPr/>
        </p:nvSpPr>
        <p:spPr>
          <a:xfrm>
            <a:off x="549432" y="433404"/>
            <a:ext cx="10941527" cy="11079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/>
                </a:solidFill>
                <a:latin typeface="Segoe Sans Display Semibold" pitchFamily="2" charset="0"/>
                <a:ea typeface="+mj-ea"/>
                <a:cs typeface="Segoe Sans Display Semibold" pitchFamily="2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NL2SPARQL </a:t>
            </a:r>
            <a:r>
              <a:rPr lang="en-US" sz="4400" dirty="0">
                <a:solidFill>
                  <a:schemeClr val="bg2"/>
                </a:solidFill>
              </a:rPr>
              <a:t>in CosmosAIGraph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73EB24-AF3C-B097-84FB-02995FF7B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066" y="1945114"/>
            <a:ext cx="3801002" cy="380486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87073AA-4D9F-C43C-F556-6C20B2314071}"/>
              </a:ext>
            </a:extLst>
          </p:cNvPr>
          <p:cNvSpPr txBox="1">
            <a:spLocks/>
          </p:cNvSpPr>
          <p:nvPr/>
        </p:nvSpPr>
        <p:spPr>
          <a:xfrm>
            <a:off x="991026" y="1744133"/>
            <a:ext cx="5579107" cy="210341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800100" lvl="1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Segoe Sans Display" pitchFamily="2" charset="0"/>
                <a:cs typeface="Segoe Sans Display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>
                <a:solidFill>
                  <a:schemeClr val="bg2"/>
                </a:solidFill>
                <a:latin typeface="Segoe Sans Display" pitchFamily="2" charset="0"/>
                <a:cs typeface="Segoe Sans Display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/>
                </a:solidFill>
                <a:latin typeface="Segoe Sans Display" pitchFamily="2" charset="0"/>
                <a:cs typeface="Segoe Sans Display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/>
                </a:solidFill>
                <a:latin typeface="Segoe Sans Display" pitchFamily="2" charset="0"/>
                <a:cs typeface="Segoe Sans Display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sz="2000" b="0" dirty="0">
              <a:solidFill>
                <a:schemeClr val="tx2"/>
              </a:solidFill>
            </a:endParaRPr>
          </a:p>
          <a:p>
            <a:r>
              <a:rPr lang="en-US" sz="2000" b="0" dirty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rPr>
              <a:t>Uses GPT-4o in Azure OpenAI</a:t>
            </a:r>
          </a:p>
          <a:p>
            <a:r>
              <a:rPr lang="en-US" sz="2000" b="0" dirty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rPr>
              <a:t>The OWL ontology is the “System Prompt”</a:t>
            </a:r>
          </a:p>
          <a:p>
            <a:r>
              <a:rPr lang="en-US" sz="2000" b="0" dirty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rPr>
              <a:t>The Natural Language is the “User Prompt”</a:t>
            </a:r>
          </a:p>
          <a:p>
            <a:r>
              <a:rPr lang="en-US" sz="2000" b="0" dirty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rPr>
              <a:t>The result is a working SPARQL query</a:t>
            </a:r>
          </a:p>
          <a:p>
            <a:pPr marL="0" indent="0">
              <a:buNone/>
            </a:pPr>
            <a:endParaRPr lang="en-US" sz="2000" b="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F785F8C-95D1-8223-5F3E-FF1885ED3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6100" y="473673"/>
            <a:ext cx="828110" cy="82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08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5549DA-0265-F22C-84BA-CD7E3D44E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190824"/>
            <a:ext cx="7277100" cy="503852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FA05B725-6982-49FB-7DBC-88864AD8FAEF}"/>
              </a:ext>
            </a:extLst>
          </p:cNvPr>
          <p:cNvSpPr txBox="1">
            <a:spLocks/>
          </p:cNvSpPr>
          <p:nvPr/>
        </p:nvSpPr>
        <p:spPr>
          <a:xfrm>
            <a:off x="384333" y="238353"/>
            <a:ext cx="11000164" cy="10314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/>
                </a:solidFill>
                <a:latin typeface="Segoe Sans Display Semibold" pitchFamily="2" charset="0"/>
                <a:ea typeface="+mj-ea"/>
                <a:cs typeface="Segoe Sans Display Semibold" pitchFamily="2" charset="0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CosmosAIGraph </a:t>
            </a:r>
            <a:r>
              <a:rPr lang="en-US" sz="4000" dirty="0">
                <a:solidFill>
                  <a:schemeClr val="bg2"/>
                </a:solidFill>
              </a:rPr>
              <a:t>Deployment Architecture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E123A5C-A25C-706E-A85B-342716292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1193" y="1190824"/>
            <a:ext cx="648514" cy="6485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7C5E7A-E3F8-0E42-37EA-2D27B2E1B2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10800000">
            <a:off x="11053671" y="0"/>
            <a:ext cx="2784086" cy="4023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4A0D9B-0747-597F-5730-4A13326BC79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043919" y="4106820"/>
            <a:ext cx="2790061" cy="27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29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1">
            <a:extLst>
              <a:ext uri="{FF2B5EF4-FFF2-40B4-BE49-F238E27FC236}">
                <a16:creationId xmlns:a16="http://schemas.microsoft.com/office/drawing/2014/main" id="{645E965D-B2C6-8815-7783-6A6CB053CE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0800000">
            <a:off x="11053671" y="0"/>
            <a:ext cx="2784086" cy="402336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E870F8FC-3495-DD0A-318D-59CD8EC2A5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43919" y="4106820"/>
            <a:ext cx="2790061" cy="27538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2BF940-BE80-F1EB-579B-94A840C7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20" y="213678"/>
            <a:ext cx="10941527" cy="901592"/>
          </a:xfrm>
        </p:spPr>
        <p:txBody>
          <a:bodyPr/>
          <a:lstStyle/>
          <a:p>
            <a:r>
              <a:rPr lang="en-US" dirty="0">
                <a:latin typeface="Segoe Sans Display Semibold" pitchFamily="2" charset="0"/>
                <a:cs typeface="Segoe Sans Display Semibold" pitchFamily="2" charset="0"/>
              </a:rPr>
              <a:t>CosmosAIGraph </a:t>
            </a:r>
            <a:r>
              <a:rPr lang="en-US" dirty="0">
                <a:solidFill>
                  <a:schemeClr val="bg2"/>
                </a:solidFill>
                <a:latin typeface="Segoe Sans Display Semibold" pitchFamily="2" charset="0"/>
                <a:cs typeface="Segoe Sans Display Semibold" pitchFamily="2" charset="0"/>
              </a:rPr>
              <a:t>Solution Architecture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A4719E-B686-097A-23D7-DCA9F21B0746}"/>
              </a:ext>
            </a:extLst>
          </p:cNvPr>
          <p:cNvGrpSpPr/>
          <p:nvPr/>
        </p:nvGrpSpPr>
        <p:grpSpPr>
          <a:xfrm>
            <a:off x="1881363" y="1775957"/>
            <a:ext cx="7561773" cy="4534115"/>
            <a:chOff x="2562173" y="1241136"/>
            <a:chExt cx="6973208" cy="4999845"/>
          </a:xfrm>
          <a:noFill/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1AE7B35-F52C-AE59-0948-F1BAE10266D9}"/>
                </a:ext>
              </a:extLst>
            </p:cNvPr>
            <p:cNvSpPr/>
            <p:nvPr/>
          </p:nvSpPr>
          <p:spPr>
            <a:xfrm>
              <a:off x="2562173" y="1241136"/>
              <a:ext cx="6973208" cy="4999845"/>
            </a:xfrm>
            <a:prstGeom prst="roundRect">
              <a:avLst>
                <a:gd name="adj" fmla="val 1749"/>
              </a:avLst>
            </a:prstGeom>
            <a:grpFill/>
            <a:ln w="12700">
              <a:solidFill>
                <a:srgbClr val="38C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 sz="158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E7F3F5"/>
                </a:highligh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8" name="Picture 2" descr="See the source image">
              <a:extLst>
                <a:ext uri="{FF2B5EF4-FFF2-40B4-BE49-F238E27FC236}">
                  <a16:creationId xmlns:a16="http://schemas.microsoft.com/office/drawing/2014/main" id="{70E8DC23-BB00-3FE8-3B6C-D2E20A4E5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669" y="1317933"/>
              <a:ext cx="340552" cy="387812"/>
            </a:xfrm>
            <a:prstGeom prst="rect">
              <a:avLst/>
            </a:prstGeom>
            <a:grpFill/>
          </p:spPr>
        </p:pic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74CB9BB-C33A-EC9D-16B7-698246A9423F}"/>
              </a:ext>
            </a:extLst>
          </p:cNvPr>
          <p:cNvSpPr/>
          <p:nvPr/>
        </p:nvSpPr>
        <p:spPr>
          <a:xfrm>
            <a:off x="700491" y="1775958"/>
            <a:ext cx="983869" cy="4534114"/>
          </a:xfrm>
          <a:prstGeom prst="roundRect">
            <a:avLst>
              <a:gd name="adj" fmla="val 54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311" tIns="45156" rIns="90311" bIns="45156" rtlCol="0" anchor="ctr"/>
          <a:lstStyle/>
          <a:p>
            <a:pPr algn="ctr">
              <a:lnSpc>
                <a:spcPct val="80000"/>
              </a:lnSpc>
            </a:pPr>
            <a:endParaRPr lang="en-US" sz="177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2C5199-76DB-DBEE-A49A-39FE92C8F2B0}"/>
              </a:ext>
            </a:extLst>
          </p:cNvPr>
          <p:cNvSpPr txBox="1"/>
          <p:nvPr/>
        </p:nvSpPr>
        <p:spPr>
          <a:xfrm>
            <a:off x="808379" y="1948342"/>
            <a:ext cx="768409" cy="168127"/>
          </a:xfrm>
          <a:prstGeom prst="rect">
            <a:avLst/>
          </a:prstGeom>
          <a:noFill/>
        </p:spPr>
        <p:txBody>
          <a:bodyPr wrap="square" lIns="0" tIns="0" rIns="0" bIns="44581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A4356-0D3D-8148-9572-86D78F1ECE5F}"/>
              </a:ext>
            </a:extLst>
          </p:cNvPr>
          <p:cNvSpPr txBox="1"/>
          <p:nvPr/>
        </p:nvSpPr>
        <p:spPr>
          <a:xfrm>
            <a:off x="966911" y="6359454"/>
            <a:ext cx="718466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88" b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Legend</a:t>
            </a:r>
            <a:r>
              <a:rPr lang="en-US" sz="1383" b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20853D-A324-C0E1-3BAA-52ED9D37E7A0}"/>
              </a:ext>
            </a:extLst>
          </p:cNvPr>
          <p:cNvSpPr/>
          <p:nvPr/>
        </p:nvSpPr>
        <p:spPr>
          <a:xfrm>
            <a:off x="2136427" y="2435918"/>
            <a:ext cx="6139704" cy="256815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en-US" sz="158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10E49-E2FF-4AFB-1FD0-A653D02CBEA4}"/>
              </a:ext>
            </a:extLst>
          </p:cNvPr>
          <p:cNvSpPr txBox="1"/>
          <p:nvPr/>
        </p:nvSpPr>
        <p:spPr>
          <a:xfrm>
            <a:off x="3494876" y="3811818"/>
            <a:ext cx="1077398" cy="2671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Query/Graph Visualizer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559CB5-9A5C-8A24-F72A-1EAF3106B4FF}"/>
              </a:ext>
            </a:extLst>
          </p:cNvPr>
          <p:cNvSpPr txBox="1"/>
          <p:nvPr/>
        </p:nvSpPr>
        <p:spPr>
          <a:xfrm>
            <a:off x="5476554" y="3853154"/>
            <a:ext cx="1188118" cy="488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In-memory Graph Microservice </a:t>
            </a:r>
          </a:p>
          <a:p>
            <a:pPr algn="ctr"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(Python/rdflib/SK)</a:t>
            </a:r>
          </a:p>
          <a:p>
            <a:pPr algn="ctr">
              <a:lnSpc>
                <a:spcPct val="80000"/>
              </a:lnSpc>
            </a:pP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E3A8AC5-8E52-A987-FDC2-B52F3283025F}"/>
              </a:ext>
            </a:extLst>
          </p:cNvPr>
          <p:cNvSpPr/>
          <p:nvPr/>
        </p:nvSpPr>
        <p:spPr>
          <a:xfrm>
            <a:off x="9652785" y="1775957"/>
            <a:ext cx="983869" cy="4534115"/>
          </a:xfrm>
          <a:prstGeom prst="roundRect">
            <a:avLst>
              <a:gd name="adj" fmla="val 54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311" tIns="45156" rIns="90311" bIns="45156" rtlCol="0" anchor="ctr"/>
          <a:lstStyle/>
          <a:p>
            <a:pPr algn="ctr">
              <a:lnSpc>
                <a:spcPct val="80000"/>
              </a:lnSpc>
            </a:pPr>
            <a:endParaRPr lang="en-US" sz="177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DFBF599-DBC3-CB64-11B2-8EBDC0A35CD7}"/>
              </a:ext>
            </a:extLst>
          </p:cNvPr>
          <p:cNvCxnSpPr>
            <a:cxnSpLocks/>
          </p:cNvCxnSpPr>
          <p:nvPr/>
        </p:nvCxnSpPr>
        <p:spPr>
          <a:xfrm rot="10800000">
            <a:off x="8042519" y="3413014"/>
            <a:ext cx="1610266" cy="654010"/>
          </a:xfrm>
          <a:prstGeom prst="bentConnector3">
            <a:avLst>
              <a:gd name="adj1" fmla="val 81705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B0032EE-00E9-2FC9-8959-F467A99A24FF}"/>
              </a:ext>
            </a:extLst>
          </p:cNvPr>
          <p:cNvSpPr txBox="1"/>
          <p:nvPr/>
        </p:nvSpPr>
        <p:spPr>
          <a:xfrm>
            <a:off x="9166773" y="1921939"/>
            <a:ext cx="1879925" cy="2671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Data</a:t>
            </a:r>
          </a:p>
          <a:p>
            <a:pPr algn="ctr">
              <a:lnSpc>
                <a:spcPct val="80000"/>
              </a:lnSpc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88B6E3-62F7-0338-CB7C-B5B50D069E88}"/>
              </a:ext>
            </a:extLst>
          </p:cNvPr>
          <p:cNvSpPr txBox="1"/>
          <p:nvPr/>
        </p:nvSpPr>
        <p:spPr>
          <a:xfrm>
            <a:off x="5267042" y="5755787"/>
            <a:ext cx="711350" cy="434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9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OpenAI</a:t>
            </a:r>
          </a:p>
          <a:p>
            <a:pPr algn="ctr">
              <a:lnSpc>
                <a:spcPct val="80000"/>
              </a:lnSpc>
            </a:pPr>
            <a:r>
              <a:rPr lang="en-US" sz="79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(gpt-35-turbo)</a:t>
            </a:r>
          </a:p>
          <a:p>
            <a:pPr algn="ctr">
              <a:lnSpc>
                <a:spcPct val="80000"/>
              </a:lnSpc>
            </a:pPr>
            <a:endParaRPr lang="en-US" sz="79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80000"/>
              </a:lnSpc>
            </a:pPr>
            <a:endParaRPr lang="en-US" sz="79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2B6871-EDDC-33CA-13C8-0A428406BAFB}"/>
              </a:ext>
            </a:extLst>
          </p:cNvPr>
          <p:cNvSpPr txBox="1"/>
          <p:nvPr/>
        </p:nvSpPr>
        <p:spPr>
          <a:xfrm>
            <a:off x="5780465" y="5040473"/>
            <a:ext cx="713696" cy="2425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Generate SPARQL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80AE8F0-47B7-302F-D501-272F11F35692}"/>
              </a:ext>
            </a:extLst>
          </p:cNvPr>
          <p:cNvCxnSpPr>
            <a:cxnSpLocks/>
          </p:cNvCxnSpPr>
          <p:nvPr/>
        </p:nvCxnSpPr>
        <p:spPr>
          <a:xfrm flipV="1">
            <a:off x="6058583" y="2983294"/>
            <a:ext cx="1058511" cy="394503"/>
          </a:xfrm>
          <a:prstGeom prst="bentConnector3">
            <a:avLst>
              <a:gd name="adj1" fmla="val -391"/>
            </a:avLst>
          </a:prstGeom>
          <a:ln w="12700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9664212-2141-A0A5-0305-9395B68FC751}"/>
              </a:ext>
            </a:extLst>
          </p:cNvPr>
          <p:cNvSpPr txBox="1"/>
          <p:nvPr/>
        </p:nvSpPr>
        <p:spPr>
          <a:xfrm>
            <a:off x="4928771" y="3638226"/>
            <a:ext cx="585628" cy="3410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 prompt/ completion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5B02CA-635A-7B15-8324-12D9AA9BD409}"/>
              </a:ext>
            </a:extLst>
          </p:cNvPr>
          <p:cNvSpPr txBox="1"/>
          <p:nvPr/>
        </p:nvSpPr>
        <p:spPr>
          <a:xfrm>
            <a:off x="5504432" y="2795493"/>
            <a:ext cx="917926" cy="2425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Load triples+ ontology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0ACD37B-19C5-B1D8-137E-0C7AAD0709F4}"/>
              </a:ext>
            </a:extLst>
          </p:cNvPr>
          <p:cNvCxnSpPr>
            <a:cxnSpLocks/>
          </p:cNvCxnSpPr>
          <p:nvPr/>
        </p:nvCxnSpPr>
        <p:spPr>
          <a:xfrm flipV="1">
            <a:off x="4213456" y="3615857"/>
            <a:ext cx="1570547" cy="142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8304A72-721D-240A-9ADE-E43909BB5C1B}"/>
              </a:ext>
            </a:extLst>
          </p:cNvPr>
          <p:cNvCxnSpPr>
            <a:cxnSpLocks/>
          </p:cNvCxnSpPr>
          <p:nvPr/>
        </p:nvCxnSpPr>
        <p:spPr>
          <a:xfrm rot="5400000">
            <a:off x="6024709" y="4776673"/>
            <a:ext cx="1163164" cy="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699B7ED-C888-CA71-77B4-28C6C3F8CD83}"/>
              </a:ext>
            </a:extLst>
          </p:cNvPr>
          <p:cNvSpPr txBox="1"/>
          <p:nvPr/>
        </p:nvSpPr>
        <p:spPr>
          <a:xfrm>
            <a:off x="6760431" y="5034283"/>
            <a:ext cx="954757" cy="4473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 completion for prompt graph </a:t>
            </a:r>
          </a:p>
          <a:p>
            <a:pPr>
              <a:lnSpc>
                <a:spcPct val="80000"/>
              </a:lnSpc>
            </a:pPr>
            <a:r>
              <a:rPr lang="en-US" sz="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[+vector | raw] results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70413C6-8DAE-6917-FD62-DFA6BCCDEB45}"/>
              </a:ext>
            </a:extLst>
          </p:cNvPr>
          <p:cNvCxnSpPr>
            <a:cxnSpLocks/>
            <a:stCxn id="142" idx="3"/>
            <a:endCxn id="130" idx="1"/>
          </p:cNvCxnSpPr>
          <p:nvPr/>
        </p:nvCxnSpPr>
        <p:spPr>
          <a:xfrm flipV="1">
            <a:off x="8042519" y="2644932"/>
            <a:ext cx="653989" cy="714742"/>
          </a:xfrm>
          <a:prstGeom prst="bentConnector3">
            <a:avLst>
              <a:gd name="adj1" fmla="val 58156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62803426-5CC6-CA7D-75B2-6714FDA0639E}"/>
              </a:ext>
            </a:extLst>
          </p:cNvPr>
          <p:cNvSpPr/>
          <p:nvPr/>
        </p:nvSpPr>
        <p:spPr>
          <a:xfrm>
            <a:off x="4723692" y="3573379"/>
            <a:ext cx="178077" cy="1753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en-US" sz="1600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A4BCDE-45F2-BDC3-23E6-5F0A710FFC73}"/>
              </a:ext>
            </a:extLst>
          </p:cNvPr>
          <p:cNvSpPr txBox="1"/>
          <p:nvPr/>
        </p:nvSpPr>
        <p:spPr>
          <a:xfrm>
            <a:off x="4553914" y="3237059"/>
            <a:ext cx="965985" cy="3410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generated SPARQL / Export results to JSON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2DD4AF-CDED-F32E-AE8F-A2ADA48D8F15}"/>
              </a:ext>
            </a:extLst>
          </p:cNvPr>
          <p:cNvSpPr/>
          <p:nvPr/>
        </p:nvSpPr>
        <p:spPr>
          <a:xfrm>
            <a:off x="7110484" y="3255359"/>
            <a:ext cx="1051432" cy="5662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Source Data</a:t>
            </a: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Embeddings</a:t>
            </a: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+ </a:t>
            </a:r>
            <a:br>
              <a:rPr kumimoji="0" lang="en-US" sz="8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8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RDF Triples | </a:t>
            </a: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Ontology OWL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43080E63-BD09-A145-B860-DAC9328FE3FA}"/>
              </a:ext>
            </a:extLst>
          </p:cNvPr>
          <p:cNvCxnSpPr>
            <a:cxnSpLocks/>
          </p:cNvCxnSpPr>
          <p:nvPr/>
        </p:nvCxnSpPr>
        <p:spPr>
          <a:xfrm flipV="1">
            <a:off x="5808972" y="3395377"/>
            <a:ext cx="195614" cy="114072"/>
          </a:xfrm>
          <a:prstGeom prst="curvedConnector4">
            <a:avLst>
              <a:gd name="adj1" fmla="val -53316"/>
              <a:gd name="adj2" fmla="val 241746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Graphic 32">
            <a:extLst>
              <a:ext uri="{FF2B5EF4-FFF2-40B4-BE49-F238E27FC236}">
                <a16:creationId xmlns:a16="http://schemas.microsoft.com/office/drawing/2014/main" id="{CE445E17-4B4D-8961-7EAC-CF06656125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624" y="5362334"/>
            <a:ext cx="354186" cy="35418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BC2CEE1-F718-17ED-C6BF-9970C2B85A38}"/>
              </a:ext>
            </a:extLst>
          </p:cNvPr>
          <p:cNvSpPr txBox="1"/>
          <p:nvPr/>
        </p:nvSpPr>
        <p:spPr>
          <a:xfrm>
            <a:off x="6206015" y="5751708"/>
            <a:ext cx="711350" cy="434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9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OpenAI</a:t>
            </a:r>
          </a:p>
          <a:p>
            <a:pPr algn="ctr">
              <a:lnSpc>
                <a:spcPct val="80000"/>
              </a:lnSpc>
            </a:pPr>
            <a:r>
              <a:rPr lang="en-US" sz="79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(gpt-4o)</a:t>
            </a:r>
          </a:p>
          <a:p>
            <a:pPr algn="ctr">
              <a:lnSpc>
                <a:spcPct val="80000"/>
              </a:lnSpc>
            </a:pPr>
            <a:endParaRPr lang="en-US" sz="79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80000"/>
              </a:lnSpc>
            </a:pPr>
            <a:endParaRPr lang="en-US" sz="79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2F548EC6-9AB5-E0B6-FEC1-46475555A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84597" y="5358255"/>
            <a:ext cx="354186" cy="354186"/>
          </a:xfrm>
          <a:prstGeom prst="rect">
            <a:avLst/>
          </a:prstGeom>
        </p:spPr>
      </p:pic>
      <p:pic>
        <p:nvPicPr>
          <p:cNvPr id="36" name="Picture 28" descr=" ">
            <a:extLst>
              <a:ext uri="{FF2B5EF4-FFF2-40B4-BE49-F238E27FC236}">
                <a16:creationId xmlns:a16="http://schemas.microsoft.com/office/drawing/2014/main" id="{C802F4DC-3649-BDDE-0A50-7B47005B3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890" y="2462096"/>
            <a:ext cx="404378" cy="40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0" descr="nosql - Saixiii">
            <a:extLst>
              <a:ext uri="{FF2B5EF4-FFF2-40B4-BE49-F238E27FC236}">
                <a16:creationId xmlns:a16="http://schemas.microsoft.com/office/drawing/2014/main" id="{0FC27149-7B73-5FFB-6FB4-8EC6774AF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537" y="3281077"/>
            <a:ext cx="432398" cy="43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4" descr="BPCM | DECON-IT">
            <a:extLst>
              <a:ext uri="{FF2B5EF4-FFF2-40B4-BE49-F238E27FC236}">
                <a16:creationId xmlns:a16="http://schemas.microsoft.com/office/drawing/2014/main" id="{5F8592C3-151E-76F6-7D0C-0706BED9E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579" b="95000" l="450" r="98649">
                        <a14:foregroundMark x1="50901" y1="82895" x2="50901" y2="82895"/>
                        <a14:foregroundMark x1="56081" y1="95789" x2="56081" y2="95789"/>
                        <a14:foregroundMark x1="88288" y1="62895" x2="88288" y2="62895"/>
                        <a14:foregroundMark x1="88964" y1="55263" x2="88964" y2="55263"/>
                        <a14:foregroundMark x1="95946" y1="60789" x2="95946" y2="60789"/>
                        <a14:foregroundMark x1="98649" y1="48947" x2="98649" y2="48947"/>
                        <a14:foregroundMark x1="98423" y1="37105" x2="98423" y2="37105"/>
                        <a14:foregroundMark x1="60811" y1="8684" x2="60811" y2="8684"/>
                        <a14:foregroundMark x1="39414" y1="6316" x2="39414" y2="6316"/>
                        <a14:foregroundMark x1="46396" y1="1579" x2="46396" y2="1579"/>
                        <a14:foregroundMark x1="53378" y1="24211" x2="53378" y2="24211"/>
                        <a14:foregroundMark x1="5405" y1="43947" x2="5405" y2="43947"/>
                        <a14:foregroundMark x1="450" y1="38158" x2="450" y2="38158"/>
                        <a14:foregroundMark x1="8559" y1="62105" x2="8559" y2="62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033" y="4037344"/>
            <a:ext cx="369296" cy="31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6" descr="Alikafka message queue Kafka Vector Icons free download in SVG, PNG Format">
            <a:extLst>
              <a:ext uri="{FF2B5EF4-FFF2-40B4-BE49-F238E27FC236}">
                <a16:creationId xmlns:a16="http://schemas.microsoft.com/office/drawing/2014/main" id="{3BD60A78-AFBD-B997-5DCF-BD0833613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529" y="4700481"/>
            <a:ext cx="419581" cy="41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8" descr="Microsoft Fabric documentation - Microsoft Fabric | Microsoft Learn">
            <a:extLst>
              <a:ext uri="{FF2B5EF4-FFF2-40B4-BE49-F238E27FC236}">
                <a16:creationId xmlns:a16="http://schemas.microsoft.com/office/drawing/2014/main" id="{A8E26F52-90C1-75B8-94AD-19062BBB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444" y="4134883"/>
            <a:ext cx="299183" cy="29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4FB554C-2BAC-EDF6-A422-D4169951CADE}"/>
              </a:ext>
            </a:extLst>
          </p:cNvPr>
          <p:cNvSpPr txBox="1"/>
          <p:nvPr/>
        </p:nvSpPr>
        <p:spPr>
          <a:xfrm>
            <a:off x="8504420" y="4471531"/>
            <a:ext cx="650949" cy="2179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00" b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Factory</a:t>
            </a:r>
          </a:p>
          <a:p>
            <a:pPr algn="ctr">
              <a:lnSpc>
                <a:spcPct val="80000"/>
              </a:lnSpc>
            </a:pPr>
            <a:endParaRPr lang="en-US" sz="700" b="1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51C4D5C-6A1B-2877-1BA0-6C843DED1BD2}"/>
              </a:ext>
            </a:extLst>
          </p:cNvPr>
          <p:cNvGrpSpPr/>
          <p:nvPr/>
        </p:nvGrpSpPr>
        <p:grpSpPr>
          <a:xfrm>
            <a:off x="977644" y="3423916"/>
            <a:ext cx="337413" cy="295281"/>
            <a:chOff x="10385106" y="1921164"/>
            <a:chExt cx="341631" cy="29897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B84A40A-6356-E2E6-6E8D-E1C1E089BFF9}"/>
                </a:ext>
              </a:extLst>
            </p:cNvPr>
            <p:cNvSpPr/>
            <p:nvPr/>
          </p:nvSpPr>
          <p:spPr>
            <a:xfrm>
              <a:off x="10385106" y="2001742"/>
              <a:ext cx="132555" cy="92387"/>
            </a:xfrm>
            <a:custGeom>
              <a:avLst/>
              <a:gdLst>
                <a:gd name="connsiteX0" fmla="*/ 100750 w 142754"/>
                <a:gd name="connsiteY0" fmla="*/ 99972 h 99495"/>
                <a:gd name="connsiteX1" fmla="*/ 0 w 142754"/>
                <a:gd name="connsiteY1" fmla="*/ 99972 h 99495"/>
                <a:gd name="connsiteX2" fmla="*/ 0 w 142754"/>
                <a:gd name="connsiteY2" fmla="*/ 87556 h 99495"/>
                <a:gd name="connsiteX3" fmla="*/ 68825 w 142754"/>
                <a:gd name="connsiteY3" fmla="*/ 0 h 99495"/>
                <a:gd name="connsiteX4" fmla="*/ 117578 w 142754"/>
                <a:gd name="connsiteY4" fmla="*/ 0 h 99495"/>
                <a:gd name="connsiteX5" fmla="*/ 146388 w 142754"/>
                <a:gd name="connsiteY5" fmla="*/ 12675 h 9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754" h="99495">
                  <a:moveTo>
                    <a:pt x="100750" y="99972"/>
                  </a:moveTo>
                  <a:lnTo>
                    <a:pt x="0" y="99972"/>
                  </a:lnTo>
                  <a:lnTo>
                    <a:pt x="0" y="87556"/>
                  </a:lnTo>
                  <a:cubicBezTo>
                    <a:pt x="95" y="46022"/>
                    <a:pt x="28489" y="9901"/>
                    <a:pt x="68825" y="0"/>
                  </a:cubicBezTo>
                  <a:cubicBezTo>
                    <a:pt x="84030" y="8246"/>
                    <a:pt x="102373" y="8246"/>
                    <a:pt x="117578" y="0"/>
                  </a:cubicBezTo>
                  <a:cubicBezTo>
                    <a:pt x="127852" y="2498"/>
                    <a:pt x="137605" y="6788"/>
                    <a:pt x="146388" y="12675"/>
                  </a:cubicBezTo>
                </a:path>
              </a:pathLst>
            </a:cu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372EB0B-473B-84D0-41A3-7BA365C8CDD6}"/>
                </a:ext>
              </a:extLst>
            </p:cNvPr>
            <p:cNvSpPr/>
            <p:nvPr/>
          </p:nvSpPr>
          <p:spPr>
            <a:xfrm>
              <a:off x="10428459" y="1921164"/>
              <a:ext cx="84353" cy="84353"/>
            </a:xfrm>
            <a:custGeom>
              <a:avLst/>
              <a:gdLst>
                <a:gd name="connsiteX0" fmla="*/ 68769 w 90843"/>
                <a:gd name="connsiteY0" fmla="*/ 86995 h 90843"/>
                <a:gd name="connsiteX1" fmla="*/ 86995 w 90843"/>
                <a:gd name="connsiteY1" fmla="*/ 23996 h 90843"/>
                <a:gd name="connsiteX2" fmla="*/ 23996 w 90843"/>
                <a:gd name="connsiteY2" fmla="*/ 5770 h 90843"/>
                <a:gd name="connsiteX3" fmla="*/ 5770 w 90843"/>
                <a:gd name="connsiteY3" fmla="*/ 68769 h 90843"/>
                <a:gd name="connsiteX4" fmla="*/ 23996 w 90843"/>
                <a:gd name="connsiteY4" fmla="*/ 86995 h 90843"/>
                <a:gd name="connsiteX5" fmla="*/ 68769 w 90843"/>
                <a:gd name="connsiteY5" fmla="*/ 86995 h 9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43" h="90843">
                  <a:moveTo>
                    <a:pt x="68769" y="86995"/>
                  </a:moveTo>
                  <a:cubicBezTo>
                    <a:pt x="91198" y="74631"/>
                    <a:pt x="99358" y="46425"/>
                    <a:pt x="86995" y="23996"/>
                  </a:cubicBezTo>
                  <a:cubicBezTo>
                    <a:pt x="74631" y="1566"/>
                    <a:pt x="46425" y="-6594"/>
                    <a:pt x="23996" y="5770"/>
                  </a:cubicBezTo>
                  <a:cubicBezTo>
                    <a:pt x="1566" y="18134"/>
                    <a:pt x="-6594" y="46339"/>
                    <a:pt x="5770" y="68769"/>
                  </a:cubicBezTo>
                  <a:cubicBezTo>
                    <a:pt x="10001" y="76444"/>
                    <a:pt x="16320" y="82764"/>
                    <a:pt x="23996" y="86995"/>
                  </a:cubicBezTo>
                  <a:cubicBezTo>
                    <a:pt x="37948" y="94611"/>
                    <a:pt x="54816" y="94611"/>
                    <a:pt x="68769" y="86995"/>
                  </a:cubicBezTo>
                </a:path>
              </a:pathLst>
            </a:cu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76DF65-95BF-3821-D5FF-F4B86533F179}"/>
                </a:ext>
              </a:extLst>
            </p:cNvPr>
            <p:cNvSpPr/>
            <p:nvPr/>
          </p:nvSpPr>
          <p:spPr>
            <a:xfrm>
              <a:off x="10594182" y="2001782"/>
              <a:ext cx="132555" cy="92387"/>
            </a:xfrm>
            <a:custGeom>
              <a:avLst/>
              <a:gdLst>
                <a:gd name="connsiteX0" fmla="*/ 0 w 142754"/>
                <a:gd name="connsiteY0" fmla="*/ 12978 h 99495"/>
                <a:gd name="connsiteX1" fmla="*/ 29113 w 142754"/>
                <a:gd name="connsiteY1" fmla="*/ 0 h 99495"/>
                <a:gd name="connsiteX2" fmla="*/ 77953 w 142754"/>
                <a:gd name="connsiteY2" fmla="*/ 0 h 99495"/>
                <a:gd name="connsiteX3" fmla="*/ 146864 w 142754"/>
                <a:gd name="connsiteY3" fmla="*/ 87556 h 99495"/>
                <a:gd name="connsiteX4" fmla="*/ 146864 w 142754"/>
                <a:gd name="connsiteY4" fmla="*/ 99972 h 99495"/>
                <a:gd name="connsiteX5" fmla="*/ 46287 w 142754"/>
                <a:gd name="connsiteY5" fmla="*/ 99972 h 9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754" h="99495">
                  <a:moveTo>
                    <a:pt x="0" y="12978"/>
                  </a:moveTo>
                  <a:cubicBezTo>
                    <a:pt x="8824" y="6899"/>
                    <a:pt x="18694" y="2500"/>
                    <a:pt x="29113" y="0"/>
                  </a:cubicBezTo>
                  <a:cubicBezTo>
                    <a:pt x="44349" y="8246"/>
                    <a:pt x="62717" y="8246"/>
                    <a:pt x="77953" y="0"/>
                  </a:cubicBezTo>
                  <a:cubicBezTo>
                    <a:pt x="118333" y="9854"/>
                    <a:pt x="146775" y="45992"/>
                    <a:pt x="146864" y="87556"/>
                  </a:cubicBezTo>
                  <a:lnTo>
                    <a:pt x="146864" y="99972"/>
                  </a:lnTo>
                  <a:lnTo>
                    <a:pt x="46287" y="99972"/>
                  </a:lnTo>
                </a:path>
              </a:pathLst>
            </a:cu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673DA54-FB95-5F63-73AC-8C0A931CA7E3}"/>
                </a:ext>
              </a:extLst>
            </p:cNvPr>
            <p:cNvSpPr/>
            <p:nvPr/>
          </p:nvSpPr>
          <p:spPr>
            <a:xfrm>
              <a:off x="10600721" y="1921175"/>
              <a:ext cx="84353" cy="84353"/>
            </a:xfrm>
            <a:custGeom>
              <a:avLst/>
              <a:gdLst>
                <a:gd name="connsiteX0" fmla="*/ 68790 w 90843"/>
                <a:gd name="connsiteY0" fmla="*/ 86983 h 90843"/>
                <a:gd name="connsiteX1" fmla="*/ 86983 w 90843"/>
                <a:gd name="connsiteY1" fmla="*/ 23974 h 90843"/>
                <a:gd name="connsiteX2" fmla="*/ 23974 w 90843"/>
                <a:gd name="connsiteY2" fmla="*/ 5782 h 90843"/>
                <a:gd name="connsiteX3" fmla="*/ 5782 w 90843"/>
                <a:gd name="connsiteY3" fmla="*/ 68790 h 90843"/>
                <a:gd name="connsiteX4" fmla="*/ 23974 w 90843"/>
                <a:gd name="connsiteY4" fmla="*/ 86983 h 90843"/>
                <a:gd name="connsiteX5" fmla="*/ 68790 w 90843"/>
                <a:gd name="connsiteY5" fmla="*/ 86983 h 9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43" h="90843">
                  <a:moveTo>
                    <a:pt x="68790" y="86983"/>
                  </a:moveTo>
                  <a:cubicBezTo>
                    <a:pt x="91213" y="74607"/>
                    <a:pt x="99358" y="46397"/>
                    <a:pt x="86983" y="23974"/>
                  </a:cubicBezTo>
                  <a:cubicBezTo>
                    <a:pt x="74607" y="1551"/>
                    <a:pt x="46397" y="-6594"/>
                    <a:pt x="23974" y="5782"/>
                  </a:cubicBezTo>
                  <a:cubicBezTo>
                    <a:pt x="1551" y="18158"/>
                    <a:pt x="-6594" y="46367"/>
                    <a:pt x="5782" y="68790"/>
                  </a:cubicBezTo>
                  <a:cubicBezTo>
                    <a:pt x="10009" y="76449"/>
                    <a:pt x="16316" y="82756"/>
                    <a:pt x="23974" y="86983"/>
                  </a:cubicBezTo>
                  <a:cubicBezTo>
                    <a:pt x="37942" y="94599"/>
                    <a:pt x="54822" y="94599"/>
                    <a:pt x="68790" y="86983"/>
                  </a:cubicBezTo>
                </a:path>
              </a:pathLst>
            </a:cu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D71B4F8-8A80-0749-95AC-171667D7A78A}"/>
                </a:ext>
              </a:extLst>
            </p:cNvPr>
            <p:cNvGrpSpPr/>
            <p:nvPr/>
          </p:nvGrpSpPr>
          <p:grpSpPr>
            <a:xfrm>
              <a:off x="10455009" y="2016860"/>
              <a:ext cx="205314" cy="203276"/>
              <a:chOff x="10122609" y="2079094"/>
              <a:chExt cx="263880" cy="261260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9B3B223-42BE-ECA9-ABA2-192C5B2BEF71}"/>
                  </a:ext>
                </a:extLst>
              </p:cNvPr>
              <p:cNvSpPr/>
              <p:nvPr/>
            </p:nvSpPr>
            <p:spPr>
              <a:xfrm>
                <a:off x="10122609" y="2201925"/>
                <a:ext cx="263880" cy="138429"/>
              </a:xfrm>
              <a:custGeom>
                <a:avLst/>
                <a:gdLst>
                  <a:gd name="connsiteX0" fmla="*/ 263880 w 263879"/>
                  <a:gd name="connsiteY0" fmla="*/ 123937 h 138428"/>
                  <a:gd name="connsiteX1" fmla="*/ 263880 w 263879"/>
                  <a:gd name="connsiteY1" fmla="*/ 141241 h 138428"/>
                  <a:gd name="connsiteX2" fmla="*/ 0 w 263879"/>
                  <a:gd name="connsiteY2" fmla="*/ 141241 h 138428"/>
                  <a:gd name="connsiteX3" fmla="*/ 0 w 263879"/>
                  <a:gd name="connsiteY3" fmla="*/ 123937 h 138428"/>
                  <a:gd name="connsiteX4" fmla="*/ 97246 w 263879"/>
                  <a:gd name="connsiteY4" fmla="*/ 0 h 138428"/>
                  <a:gd name="connsiteX5" fmla="*/ 166461 w 263879"/>
                  <a:gd name="connsiteY5" fmla="*/ 0 h 138428"/>
                  <a:gd name="connsiteX6" fmla="*/ 263880 w 263879"/>
                  <a:gd name="connsiteY6" fmla="*/ 123937 h 13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3879" h="138428">
                    <a:moveTo>
                      <a:pt x="263880" y="123937"/>
                    </a:moveTo>
                    <a:lnTo>
                      <a:pt x="263880" y="141241"/>
                    </a:lnTo>
                    <a:lnTo>
                      <a:pt x="0" y="141241"/>
                    </a:lnTo>
                    <a:lnTo>
                      <a:pt x="0" y="123937"/>
                    </a:lnTo>
                    <a:cubicBezTo>
                      <a:pt x="99" y="65192"/>
                      <a:pt x="40211" y="14070"/>
                      <a:pt x="97246" y="0"/>
                    </a:cubicBezTo>
                    <a:cubicBezTo>
                      <a:pt x="118834" y="11700"/>
                      <a:pt x="144872" y="11700"/>
                      <a:pt x="166461" y="0"/>
                    </a:cubicBezTo>
                    <a:cubicBezTo>
                      <a:pt x="223565" y="14003"/>
                      <a:pt x="263762" y="65141"/>
                      <a:pt x="263880" y="123937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lnSpc>
                    <a:spcPct val="80000"/>
                  </a:lnSpc>
                </a:pPr>
                <a:endParaRPr lang="en-AU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FA154A6-C3DC-7A0F-6670-FECD50E087B4}"/>
                  </a:ext>
                </a:extLst>
              </p:cNvPr>
              <p:cNvSpPr/>
              <p:nvPr/>
            </p:nvSpPr>
            <p:spPr>
              <a:xfrm>
                <a:off x="10188567" y="2079094"/>
                <a:ext cx="129777" cy="129777"/>
              </a:xfrm>
              <a:custGeom>
                <a:avLst/>
                <a:gdLst>
                  <a:gd name="connsiteX0" fmla="*/ 97345 w 129776"/>
                  <a:gd name="connsiteY0" fmla="*/ 123091 h 129776"/>
                  <a:gd name="connsiteX1" fmla="*/ 123091 w 129776"/>
                  <a:gd name="connsiteY1" fmla="*/ 33927 h 129776"/>
                  <a:gd name="connsiteX2" fmla="*/ 33927 w 129776"/>
                  <a:gd name="connsiteY2" fmla="*/ 8181 h 129776"/>
                  <a:gd name="connsiteX3" fmla="*/ 8181 w 129776"/>
                  <a:gd name="connsiteY3" fmla="*/ 97345 h 129776"/>
                  <a:gd name="connsiteX4" fmla="*/ 33927 w 129776"/>
                  <a:gd name="connsiteY4" fmla="*/ 123091 h 129776"/>
                  <a:gd name="connsiteX5" fmla="*/ 97345 w 129776"/>
                  <a:gd name="connsiteY5" fmla="*/ 123091 h 12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9776" h="129776">
                    <a:moveTo>
                      <a:pt x="97345" y="123091"/>
                    </a:moveTo>
                    <a:cubicBezTo>
                      <a:pt x="129076" y="105578"/>
                      <a:pt x="140603" y="65659"/>
                      <a:pt x="123091" y="33927"/>
                    </a:cubicBezTo>
                    <a:cubicBezTo>
                      <a:pt x="105578" y="2196"/>
                      <a:pt x="65659" y="-9331"/>
                      <a:pt x="33927" y="8181"/>
                    </a:cubicBezTo>
                    <a:cubicBezTo>
                      <a:pt x="2196" y="25694"/>
                      <a:pt x="-9331" y="65614"/>
                      <a:pt x="8181" y="97345"/>
                    </a:cubicBezTo>
                    <a:cubicBezTo>
                      <a:pt x="14163" y="108183"/>
                      <a:pt x="23089" y="117109"/>
                      <a:pt x="33927" y="123091"/>
                    </a:cubicBezTo>
                    <a:cubicBezTo>
                      <a:pt x="53690" y="133878"/>
                      <a:pt x="77582" y="133878"/>
                      <a:pt x="97345" y="123091"/>
                    </a:cubicBezTo>
                  </a:path>
                </a:pathLst>
              </a:cu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lnSpc>
                    <a:spcPct val="80000"/>
                  </a:lnSpc>
                </a:pPr>
                <a:endParaRPr lang="en-AU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0360567-789B-93DA-848D-4B17DEE42DC0}"/>
              </a:ext>
            </a:extLst>
          </p:cNvPr>
          <p:cNvGrpSpPr/>
          <p:nvPr/>
        </p:nvGrpSpPr>
        <p:grpSpPr>
          <a:xfrm>
            <a:off x="8395633" y="1976861"/>
            <a:ext cx="904016" cy="2647991"/>
            <a:chOff x="8815291" y="1456975"/>
            <a:chExt cx="904016" cy="2647991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A305AC3-237D-C784-E5BF-DB17DEFF3541}"/>
                </a:ext>
              </a:extLst>
            </p:cNvPr>
            <p:cNvSpPr txBox="1"/>
            <p:nvPr/>
          </p:nvSpPr>
          <p:spPr>
            <a:xfrm>
              <a:off x="8948480" y="1495474"/>
              <a:ext cx="626891" cy="47646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45138" rtlCol="0" anchor="t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7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Analytics + </a:t>
              </a:r>
            </a:p>
            <a:p>
              <a:pPr algn="ctr">
                <a:lnSpc>
                  <a:spcPct val="80000"/>
                </a:lnSpc>
              </a:pPr>
              <a:r>
                <a:rPr lang="en-US" sz="7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Semantic Layer</a:t>
              </a:r>
            </a:p>
            <a:p>
              <a:pPr algn="ctr">
                <a:lnSpc>
                  <a:spcPct val="80000"/>
                </a:lnSpc>
              </a:pPr>
              <a:r>
                <a:rPr lang="en-US" sz="7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[Optional]</a:t>
              </a:r>
              <a:endParaRPr lang="en-US" sz="7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>
                <a:lnSpc>
                  <a:spcPct val="80000"/>
                </a:lnSpc>
              </a:pPr>
              <a:endParaRPr lang="en-US" sz="700" b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6AB4735-53C5-3416-E1BA-E01492008BAB}"/>
                </a:ext>
              </a:extLst>
            </p:cNvPr>
            <p:cNvSpPr/>
            <p:nvPr/>
          </p:nvSpPr>
          <p:spPr>
            <a:xfrm>
              <a:off x="8908928" y="1456975"/>
              <a:ext cx="718789" cy="2647991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 sz="158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93" name="Picture 10">
              <a:extLst>
                <a:ext uri="{FF2B5EF4-FFF2-40B4-BE49-F238E27FC236}">
                  <a16:creationId xmlns:a16="http://schemas.microsoft.com/office/drawing/2014/main" id="{D19BD363-D6D5-7E09-9721-9DB5A70A2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 bwMode="auto">
            <a:xfrm>
              <a:off x="9070416" y="2640551"/>
              <a:ext cx="404284" cy="404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65E0703-97FE-187F-E602-844E68C41388}"/>
                </a:ext>
              </a:extLst>
            </p:cNvPr>
            <p:cNvSpPr/>
            <p:nvPr/>
          </p:nvSpPr>
          <p:spPr>
            <a:xfrm>
              <a:off x="8815291" y="2994086"/>
              <a:ext cx="904016" cy="24100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6858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Azure AI Search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F102D785-1175-22DF-5429-298BE9376CD9}"/>
              </a:ext>
            </a:extLst>
          </p:cNvPr>
          <p:cNvSpPr txBox="1"/>
          <p:nvPr/>
        </p:nvSpPr>
        <p:spPr>
          <a:xfrm>
            <a:off x="2143556" y="3626337"/>
            <a:ext cx="620250" cy="144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 prompt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FED31EB-E403-C9C5-4314-85FA332C68AB}"/>
              </a:ext>
            </a:extLst>
          </p:cNvPr>
          <p:cNvCxnSpPr>
            <a:cxnSpLocks/>
          </p:cNvCxnSpPr>
          <p:nvPr/>
        </p:nvCxnSpPr>
        <p:spPr>
          <a:xfrm>
            <a:off x="1655515" y="3617281"/>
            <a:ext cx="217952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7C40489-A8C4-226D-B36E-60CB83172BC6}"/>
              </a:ext>
            </a:extLst>
          </p:cNvPr>
          <p:cNvSpPr txBox="1"/>
          <p:nvPr/>
        </p:nvSpPr>
        <p:spPr>
          <a:xfrm>
            <a:off x="782065" y="3851133"/>
            <a:ext cx="886461" cy="599577"/>
          </a:xfrm>
          <a:prstGeom prst="rect">
            <a:avLst/>
          </a:prstGeom>
          <a:noFill/>
        </p:spPr>
        <p:txBody>
          <a:bodyPr wrap="none" lIns="0" tIns="0" rIns="0" bIns="45138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Analysts</a:t>
            </a:r>
          </a:p>
          <a:p>
            <a:pPr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Engineers</a:t>
            </a:r>
          </a:p>
          <a:p>
            <a:pPr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Scientists</a:t>
            </a:r>
          </a:p>
          <a:p>
            <a:pPr>
              <a:lnSpc>
                <a:spcPct val="80000"/>
              </a:lnSpc>
            </a:pP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0000"/>
              </a:lnSpc>
            </a:pP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7839A67-2E85-B7C5-8A1F-08C2B8F3B597}"/>
              </a:ext>
            </a:extLst>
          </p:cNvPr>
          <p:cNvSpPr txBox="1"/>
          <p:nvPr/>
        </p:nvSpPr>
        <p:spPr>
          <a:xfrm>
            <a:off x="9772338" y="2946951"/>
            <a:ext cx="702433" cy="2536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Relational</a:t>
            </a:r>
          </a:p>
          <a:p>
            <a:pPr algn="ctr">
              <a:lnSpc>
                <a:spcPct val="80000"/>
              </a:lnSpc>
            </a:pP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97D4F48-FEC3-8F11-6F54-672E52B91ED0}"/>
              </a:ext>
            </a:extLst>
          </p:cNvPr>
          <p:cNvSpPr txBox="1"/>
          <p:nvPr/>
        </p:nvSpPr>
        <p:spPr>
          <a:xfrm>
            <a:off x="9764263" y="3764029"/>
            <a:ext cx="702433" cy="2536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NoSQL</a:t>
            </a:r>
          </a:p>
          <a:p>
            <a:pPr algn="ctr">
              <a:lnSpc>
                <a:spcPct val="80000"/>
              </a:lnSpc>
            </a:pP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F07A372-40A1-9EAF-C8AE-29C6EEB22D4B}"/>
              </a:ext>
            </a:extLst>
          </p:cNvPr>
          <p:cNvSpPr txBox="1"/>
          <p:nvPr/>
        </p:nvSpPr>
        <p:spPr>
          <a:xfrm>
            <a:off x="9788027" y="4417860"/>
            <a:ext cx="702433" cy="254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</a:p>
          <a:p>
            <a:pPr algn="ctr">
              <a:lnSpc>
                <a:spcPct val="80000"/>
              </a:lnSpc>
            </a:pP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F8BCB3A-D129-2751-D9D5-FEFB9139ADFC}"/>
              </a:ext>
            </a:extLst>
          </p:cNvPr>
          <p:cNvSpPr txBox="1"/>
          <p:nvPr/>
        </p:nvSpPr>
        <p:spPr>
          <a:xfrm>
            <a:off x="9749680" y="5191717"/>
            <a:ext cx="702433" cy="254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Streams</a:t>
            </a:r>
          </a:p>
          <a:p>
            <a:pPr algn="ctr">
              <a:lnSpc>
                <a:spcPct val="80000"/>
              </a:lnSpc>
            </a:pP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3" name="Picture 2" descr="File storage - Free web icons">
            <a:extLst>
              <a:ext uri="{FF2B5EF4-FFF2-40B4-BE49-F238E27FC236}">
                <a16:creationId xmlns:a16="http://schemas.microsoft.com/office/drawing/2014/main" id="{5ED55D7C-2CB3-9A3A-F116-5C1B3C2D2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590" y="5412329"/>
            <a:ext cx="381520" cy="38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3B8BBF62-4E78-B08F-82D7-C7AB8279BEFD}"/>
              </a:ext>
            </a:extLst>
          </p:cNvPr>
          <p:cNvSpPr txBox="1"/>
          <p:nvPr/>
        </p:nvSpPr>
        <p:spPr>
          <a:xfrm>
            <a:off x="9784369" y="5867304"/>
            <a:ext cx="702433" cy="2536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Files/Blobs</a:t>
            </a:r>
          </a:p>
          <a:p>
            <a:pPr algn="ctr">
              <a:lnSpc>
                <a:spcPct val="80000"/>
              </a:lnSpc>
            </a:pP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551B140-A614-9011-9412-170FFAF51025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1684359" y="4422082"/>
            <a:ext cx="2141387" cy="0"/>
          </a:xfrm>
          <a:prstGeom prst="straightConnector1">
            <a:avLst/>
          </a:prstGeom>
          <a:ln w="127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6" name="Picture 2">
            <a:extLst>
              <a:ext uri="{FF2B5EF4-FFF2-40B4-BE49-F238E27FC236}">
                <a16:creationId xmlns:a16="http://schemas.microsoft.com/office/drawing/2014/main" id="{BCB1B17F-D7FF-882C-485D-B40D25D8F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746" y="4270034"/>
            <a:ext cx="364706" cy="30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6C5712A3-F066-FEFC-61B2-66541F224AC7}"/>
              </a:ext>
            </a:extLst>
          </p:cNvPr>
          <p:cNvSpPr txBox="1"/>
          <p:nvPr/>
        </p:nvSpPr>
        <p:spPr>
          <a:xfrm>
            <a:off x="3444714" y="4601203"/>
            <a:ext cx="1146561" cy="156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 Generator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0021795-5765-B6D6-5635-AE69A8775A31}"/>
              </a:ext>
            </a:extLst>
          </p:cNvPr>
          <p:cNvSpPr/>
          <p:nvPr/>
        </p:nvSpPr>
        <p:spPr>
          <a:xfrm>
            <a:off x="1931977" y="4260489"/>
            <a:ext cx="178077" cy="175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US" sz="1600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D93F83A-01A3-43E9-9DFD-F693E9F059A3}"/>
              </a:ext>
            </a:extLst>
          </p:cNvPr>
          <p:cNvGrpSpPr/>
          <p:nvPr/>
        </p:nvGrpSpPr>
        <p:grpSpPr>
          <a:xfrm>
            <a:off x="1928793" y="6390577"/>
            <a:ext cx="7554013" cy="262581"/>
            <a:chOff x="1740769" y="5996288"/>
            <a:chExt cx="7554013" cy="262581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387BFDD-0F87-40A0-AA2D-8FD490B1DCA9}"/>
                </a:ext>
              </a:extLst>
            </p:cNvPr>
            <p:cNvCxnSpPr>
              <a:cxnSpLocks/>
            </p:cNvCxnSpPr>
            <p:nvPr/>
          </p:nvCxnSpPr>
          <p:spPr>
            <a:xfrm>
              <a:off x="1830429" y="6258869"/>
              <a:ext cx="139049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394955E-333A-4287-09CF-CE50A9BA3E4A}"/>
                </a:ext>
              </a:extLst>
            </p:cNvPr>
            <p:cNvSpPr txBox="1"/>
            <p:nvPr/>
          </p:nvSpPr>
          <p:spPr>
            <a:xfrm>
              <a:off x="1740769" y="6003920"/>
              <a:ext cx="1462260" cy="229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9" b="1">
                  <a:latin typeface="Segoe UI" panose="020B0502040204020203" pitchFamily="34" charset="0"/>
                  <a:cs typeface="Segoe UI" panose="020B0502040204020203" pitchFamily="34" charset="0"/>
                </a:rPr>
                <a:t>Primary Flow (hot path)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8300287-501D-4354-BDBE-2A2AAF07BD39}"/>
                </a:ext>
              </a:extLst>
            </p:cNvPr>
            <p:cNvCxnSpPr>
              <a:cxnSpLocks/>
            </p:cNvCxnSpPr>
            <p:nvPr/>
          </p:nvCxnSpPr>
          <p:spPr>
            <a:xfrm>
              <a:off x="3310578" y="6255137"/>
              <a:ext cx="1514101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5DDE8FA-BB3A-C52F-DA17-77F278DAA475}"/>
                </a:ext>
              </a:extLst>
            </p:cNvPr>
            <p:cNvSpPr txBox="1"/>
            <p:nvPr/>
          </p:nvSpPr>
          <p:spPr>
            <a:xfrm>
              <a:off x="3220919" y="6000188"/>
              <a:ext cx="1733167" cy="229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9" b="1">
                  <a:latin typeface="Segoe UI" panose="020B0502040204020203" pitchFamily="34" charset="0"/>
                  <a:cs typeface="Segoe UI" panose="020B0502040204020203" pitchFamily="34" charset="0"/>
                </a:rPr>
                <a:t>Background Flow (cold path)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4DE5272-3DEB-A031-CD2F-2262A0EA8531}"/>
                </a:ext>
              </a:extLst>
            </p:cNvPr>
            <p:cNvCxnSpPr>
              <a:cxnSpLocks/>
            </p:cNvCxnSpPr>
            <p:nvPr/>
          </p:nvCxnSpPr>
          <p:spPr>
            <a:xfrm>
              <a:off x="4925060" y="6252567"/>
              <a:ext cx="1390490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8269EC0-20A9-AE74-6FFF-346AE12466FD}"/>
                </a:ext>
              </a:extLst>
            </p:cNvPr>
            <p:cNvSpPr txBox="1"/>
            <p:nvPr/>
          </p:nvSpPr>
          <p:spPr>
            <a:xfrm>
              <a:off x="4824679" y="5996288"/>
              <a:ext cx="1535998" cy="229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9" b="1">
                  <a:latin typeface="Segoe UI" panose="020B0502040204020203" pitchFamily="34" charset="0"/>
                  <a:cs typeface="Segoe UI" panose="020B0502040204020203" pitchFamily="34" charset="0"/>
                </a:rPr>
                <a:t>Data Ingestion/Mirroring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6A37576-21FF-8E25-2C5F-2F7FF3C890FA}"/>
                </a:ext>
              </a:extLst>
            </p:cNvPr>
            <p:cNvGrpSpPr/>
            <p:nvPr/>
          </p:nvGrpSpPr>
          <p:grpSpPr>
            <a:xfrm>
              <a:off x="7496485" y="6022196"/>
              <a:ext cx="836103" cy="215444"/>
              <a:chOff x="8549274" y="5798203"/>
              <a:chExt cx="836103" cy="215444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110C88A-D2B8-F7CC-A996-F86D622FC74E}"/>
                  </a:ext>
                </a:extLst>
              </p:cNvPr>
              <p:cNvSpPr/>
              <p:nvPr/>
            </p:nvSpPr>
            <p:spPr>
              <a:xfrm>
                <a:off x="8549274" y="5850166"/>
                <a:ext cx="121792" cy="11991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9CE7D97-013D-C577-D394-6BE3AFA96D7E}"/>
                  </a:ext>
                </a:extLst>
              </p:cNvPr>
              <p:cNvSpPr txBox="1"/>
              <p:nvPr/>
            </p:nvSpPr>
            <p:spPr>
              <a:xfrm>
                <a:off x="8614012" y="5798203"/>
                <a:ext cx="77136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User actions</a:t>
                </a: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7653AE5-46E6-DEE2-A24B-D31E02B623BD}"/>
                </a:ext>
              </a:extLst>
            </p:cNvPr>
            <p:cNvGrpSpPr/>
            <p:nvPr/>
          </p:nvGrpSpPr>
          <p:grpSpPr>
            <a:xfrm>
              <a:off x="8308540" y="6017641"/>
              <a:ext cx="986242" cy="215444"/>
              <a:chOff x="9189165" y="5787125"/>
              <a:chExt cx="986242" cy="215444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481CE97-EC10-979C-945A-2AE61FB7E699}"/>
                  </a:ext>
                </a:extLst>
              </p:cNvPr>
              <p:cNvSpPr/>
              <p:nvPr/>
            </p:nvSpPr>
            <p:spPr>
              <a:xfrm>
                <a:off x="9189165" y="5838025"/>
                <a:ext cx="121792" cy="11991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endPara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63618FF-BA0B-E7E4-7DC9-ED298497DBC9}"/>
                  </a:ext>
                </a:extLst>
              </p:cNvPr>
              <p:cNvSpPr txBox="1"/>
              <p:nvPr/>
            </p:nvSpPr>
            <p:spPr>
              <a:xfrm>
                <a:off x="9274198" y="5787125"/>
                <a:ext cx="90120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Service actions</a:t>
                </a: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F0A1A51-6BC2-3F89-89BF-46EA3D6E64DE}"/>
                </a:ext>
              </a:extLst>
            </p:cNvPr>
            <p:cNvSpPr txBox="1"/>
            <p:nvPr/>
          </p:nvSpPr>
          <p:spPr>
            <a:xfrm>
              <a:off x="6509695" y="6086473"/>
              <a:ext cx="877797" cy="1440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45138" rtlCol="0" anchor="t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8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[Optional actions]</a:t>
              </a:r>
            </a:p>
          </p:txBody>
        </p:sp>
      </p:grp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EA790DEF-9F03-1A77-AC0B-EEFF99D285BE}"/>
              </a:ext>
            </a:extLst>
          </p:cNvPr>
          <p:cNvCxnSpPr>
            <a:cxnSpLocks/>
            <a:stCxn id="107" idx="2"/>
          </p:cNvCxnSpPr>
          <p:nvPr/>
        </p:nvCxnSpPr>
        <p:spPr>
          <a:xfrm rot="5400000" flipH="1" flipV="1">
            <a:off x="5482384" y="2504318"/>
            <a:ext cx="788874" cy="3717652"/>
          </a:xfrm>
          <a:prstGeom prst="bentConnector4">
            <a:avLst>
              <a:gd name="adj1" fmla="val -159591"/>
              <a:gd name="adj2" fmla="val 100183"/>
            </a:avLst>
          </a:prstGeom>
          <a:ln w="127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D283D2EC-7F03-00C2-2727-6CF579EACF1A}"/>
              </a:ext>
            </a:extLst>
          </p:cNvPr>
          <p:cNvSpPr txBox="1"/>
          <p:nvPr/>
        </p:nvSpPr>
        <p:spPr>
          <a:xfrm>
            <a:off x="6535963" y="4229393"/>
            <a:ext cx="1032894" cy="2425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[Persist generated graph + ontology]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A892C91-7B7B-B459-2131-38C359188D7B}"/>
              </a:ext>
            </a:extLst>
          </p:cNvPr>
          <p:cNvSpPr/>
          <p:nvPr/>
        </p:nvSpPr>
        <p:spPr>
          <a:xfrm>
            <a:off x="7590121" y="4248183"/>
            <a:ext cx="178077" cy="1753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sz="1778" b="1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27A680F1-A2F5-7688-D73F-E5F95D7ADAE0}"/>
              </a:ext>
            </a:extLst>
          </p:cNvPr>
          <p:cNvCxnSpPr>
            <a:cxnSpLocks/>
            <a:stCxn id="106" idx="3"/>
            <a:endCxn id="33" idx="1"/>
          </p:cNvCxnSpPr>
          <p:nvPr/>
        </p:nvCxnSpPr>
        <p:spPr>
          <a:xfrm>
            <a:off x="4190452" y="4422082"/>
            <a:ext cx="1255172" cy="1117345"/>
          </a:xfrm>
          <a:prstGeom prst="bentConnector3">
            <a:avLst>
              <a:gd name="adj1" fmla="val 50000"/>
            </a:avLst>
          </a:prstGeom>
          <a:ln w="127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1106377D-C789-D06C-0E1A-29B6BFA1192A}"/>
              </a:ext>
            </a:extLst>
          </p:cNvPr>
          <p:cNvSpPr txBox="1"/>
          <p:nvPr/>
        </p:nvSpPr>
        <p:spPr>
          <a:xfrm>
            <a:off x="4922754" y="4312535"/>
            <a:ext cx="725141" cy="2425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[Generate </a:t>
            </a:r>
          </a:p>
          <a:p>
            <a:pPr>
              <a:lnSpc>
                <a:spcPct val="80000"/>
              </a:lnSpc>
            </a:pPr>
            <a:r>
              <a:rPr lang="en-US" sz="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RDF graph]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13B59407-A8F1-016B-CE85-B44A86F621F1}"/>
              </a:ext>
            </a:extLst>
          </p:cNvPr>
          <p:cNvSpPr/>
          <p:nvPr/>
        </p:nvSpPr>
        <p:spPr>
          <a:xfrm>
            <a:off x="4725196" y="4265742"/>
            <a:ext cx="178077" cy="1753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z="1600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253ED61-8298-1257-1EEA-9CA75B5D58B2}"/>
              </a:ext>
            </a:extLst>
          </p:cNvPr>
          <p:cNvSpPr txBox="1"/>
          <p:nvPr/>
        </p:nvSpPr>
        <p:spPr>
          <a:xfrm>
            <a:off x="2142115" y="4303343"/>
            <a:ext cx="1280445" cy="144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[Select data for graph]</a:t>
            </a:r>
          </a:p>
        </p:txBody>
      </p:sp>
      <p:pic>
        <p:nvPicPr>
          <p:cNvPr id="130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45C41E61-26D2-D3EC-0E23-671AC8A98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8" y="2483386"/>
            <a:ext cx="323092" cy="32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C8A5091D-E1E2-0479-C326-2DCCF2A7421C}"/>
              </a:ext>
            </a:extLst>
          </p:cNvPr>
          <p:cNvSpPr/>
          <p:nvPr/>
        </p:nvSpPr>
        <p:spPr>
          <a:xfrm>
            <a:off x="8392958" y="2789599"/>
            <a:ext cx="904016" cy="24100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Fabric</a:t>
            </a: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7D98742D-3624-3D9B-B769-A603F1A140D6}"/>
              </a:ext>
            </a:extLst>
          </p:cNvPr>
          <p:cNvCxnSpPr>
            <a:cxnSpLocks/>
            <a:stCxn id="142" idx="3"/>
            <a:endCxn id="93" idx="1"/>
          </p:cNvCxnSpPr>
          <p:nvPr/>
        </p:nvCxnSpPr>
        <p:spPr>
          <a:xfrm>
            <a:off x="8042519" y="3359674"/>
            <a:ext cx="608239" cy="2905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F5F7FF98-2D9F-AEF4-27CA-1348FE76C903}"/>
              </a:ext>
            </a:extLst>
          </p:cNvPr>
          <p:cNvSpPr/>
          <p:nvPr/>
        </p:nvSpPr>
        <p:spPr>
          <a:xfrm>
            <a:off x="5557307" y="3254791"/>
            <a:ext cx="178077" cy="175330"/>
          </a:xfrm>
          <a:prstGeom prst="ellipse">
            <a:avLst/>
          </a:prstGeom>
          <a:solidFill>
            <a:srgbClr val="38C0F0"/>
          </a:solidFill>
          <a:ln>
            <a:solidFill>
              <a:srgbClr val="38C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591C730-3D1B-2D65-639B-DAD403619FF3}"/>
              </a:ext>
            </a:extLst>
          </p:cNvPr>
          <p:cNvSpPr/>
          <p:nvPr/>
        </p:nvSpPr>
        <p:spPr>
          <a:xfrm>
            <a:off x="5533600" y="3150065"/>
            <a:ext cx="1107631" cy="1046761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BA698AC-9403-33A6-E739-18CD9466F74A}"/>
              </a:ext>
            </a:extLst>
          </p:cNvPr>
          <p:cNvSpPr/>
          <p:nvPr/>
        </p:nvSpPr>
        <p:spPr>
          <a:xfrm>
            <a:off x="3422562" y="2958991"/>
            <a:ext cx="1130710" cy="193304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E9ECFA4-0F3F-BBEC-4686-4D5151ED639F}"/>
              </a:ext>
            </a:extLst>
          </p:cNvPr>
          <p:cNvSpPr/>
          <p:nvPr/>
        </p:nvSpPr>
        <p:spPr>
          <a:xfrm>
            <a:off x="1928793" y="3568324"/>
            <a:ext cx="178077" cy="175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en-US" sz="1600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D1FC1B7-F6E3-343D-52D3-13A174B3B56C}"/>
              </a:ext>
            </a:extLst>
          </p:cNvPr>
          <p:cNvSpPr txBox="1"/>
          <p:nvPr/>
        </p:nvSpPr>
        <p:spPr>
          <a:xfrm>
            <a:off x="3413606" y="3014101"/>
            <a:ext cx="1188118" cy="488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Web/AI Microservice</a:t>
            </a:r>
          </a:p>
          <a:p>
            <a:pPr algn="ctr"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(Python/FastAPI/D3.js)</a:t>
            </a:r>
          </a:p>
          <a:p>
            <a:pPr algn="ctr"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80000"/>
              </a:lnSpc>
            </a:pP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9" name="Picture 2">
            <a:extLst>
              <a:ext uri="{FF2B5EF4-FFF2-40B4-BE49-F238E27FC236}">
                <a16:creationId xmlns:a16="http://schemas.microsoft.com/office/drawing/2014/main" id="{EF73F44E-E641-8B45-6418-9ECC350B0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79" y="3462558"/>
            <a:ext cx="364706" cy="30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55D62CB-842D-74D1-8D9F-52C666C3E011}"/>
              </a:ext>
            </a:extLst>
          </p:cNvPr>
          <p:cNvGrpSpPr/>
          <p:nvPr/>
        </p:nvGrpSpPr>
        <p:grpSpPr>
          <a:xfrm>
            <a:off x="7117094" y="2612036"/>
            <a:ext cx="1087015" cy="1340387"/>
            <a:chOff x="7501253" y="2233157"/>
            <a:chExt cx="1087015" cy="1340387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76BC129D-A9C0-F883-4C7D-BFE433110572}"/>
                </a:ext>
              </a:extLst>
            </p:cNvPr>
            <p:cNvGrpSpPr/>
            <p:nvPr/>
          </p:nvGrpSpPr>
          <p:grpSpPr>
            <a:xfrm>
              <a:off x="7501253" y="2233157"/>
              <a:ext cx="1087015" cy="1340387"/>
              <a:chOff x="6496201" y="4528226"/>
              <a:chExt cx="1120485" cy="79285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1AC72A42-049F-A888-AD52-BE5DE54C1EEB}"/>
                  </a:ext>
                </a:extLst>
              </p:cNvPr>
              <p:cNvSpPr/>
              <p:nvPr/>
            </p:nvSpPr>
            <p:spPr>
              <a:xfrm>
                <a:off x="6496201" y="4528226"/>
                <a:ext cx="1120485" cy="792858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FFD039CF-4F8F-45F1-342C-69C106EAA2E4}"/>
                  </a:ext>
                </a:extLst>
              </p:cNvPr>
              <p:cNvSpPr txBox="1"/>
              <p:nvPr/>
            </p:nvSpPr>
            <p:spPr>
              <a:xfrm>
                <a:off x="6614785" y="4542370"/>
                <a:ext cx="759002" cy="9250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4513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Cosmos DB</a:t>
                </a:r>
              </a:p>
            </p:txBody>
          </p:sp>
        </p:grp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D7DE9F-4229-7013-F958-569FEAB1A13D}"/>
                </a:ext>
              </a:extLst>
            </p:cNvPr>
            <p:cNvSpPr/>
            <p:nvPr/>
          </p:nvSpPr>
          <p:spPr>
            <a:xfrm>
              <a:off x="7649089" y="2887062"/>
              <a:ext cx="777589" cy="187465"/>
            </a:xfrm>
            <a:prstGeom prst="rect">
              <a:avLst/>
            </a:prstGeom>
            <a:noFill/>
            <a:ln w="95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43" name="Picture 2" descr="4+ ways to get data into CosmosDB | Alex Tech Blog">
              <a:extLst>
                <a:ext uri="{FF2B5EF4-FFF2-40B4-BE49-F238E27FC236}">
                  <a16:creationId xmlns:a16="http://schemas.microsoft.com/office/drawing/2014/main" id="{90ACC71F-65E4-021A-4672-0510DADB8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830" y="2407820"/>
              <a:ext cx="460699" cy="45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73314A7-DD48-0C54-51D5-B0A48E99E6AC}"/>
                </a:ext>
              </a:extLst>
            </p:cNvPr>
            <p:cNvSpPr/>
            <p:nvPr/>
          </p:nvSpPr>
          <p:spPr>
            <a:xfrm>
              <a:off x="7648901" y="3074527"/>
              <a:ext cx="777589" cy="189575"/>
            </a:xfrm>
            <a:prstGeom prst="rect">
              <a:avLst/>
            </a:prstGeom>
            <a:noFill/>
            <a:ln w="95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F48B4F04-9249-998C-2864-2091592E09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30025" y="4399926"/>
            <a:ext cx="1145945" cy="7651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7ECFA62F-9605-778D-BE36-C442E9D9E4A0}"/>
              </a:ext>
            </a:extLst>
          </p:cNvPr>
          <p:cNvCxnSpPr>
            <a:cxnSpLocks/>
          </p:cNvCxnSpPr>
          <p:nvPr/>
        </p:nvCxnSpPr>
        <p:spPr>
          <a:xfrm rot="5400000">
            <a:off x="5043752" y="4791753"/>
            <a:ext cx="1163164" cy="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64FB856A-D27A-5C78-85A2-8B91794292C2}"/>
              </a:ext>
            </a:extLst>
          </p:cNvPr>
          <p:cNvSpPr/>
          <p:nvPr/>
        </p:nvSpPr>
        <p:spPr>
          <a:xfrm>
            <a:off x="5586711" y="5051199"/>
            <a:ext cx="178077" cy="1753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endParaRPr lang="en-US" sz="1778" b="1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92BDE62-52FF-6EA3-422B-BF91E3604A3F}"/>
              </a:ext>
            </a:extLst>
          </p:cNvPr>
          <p:cNvSpPr txBox="1"/>
          <p:nvPr/>
        </p:nvSpPr>
        <p:spPr>
          <a:xfrm>
            <a:off x="5849794" y="4265474"/>
            <a:ext cx="758594" cy="538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 user intent </a:t>
            </a:r>
          </a:p>
          <a:p>
            <a:pPr>
              <a:lnSpc>
                <a:spcPct val="80000"/>
              </a:lnSpc>
            </a:pPr>
            <a:r>
              <a:rPr lang="en-US" sz="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(similarity search/ database query)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0F21875A-9D0F-E16D-581B-5F836F352F02}"/>
              </a:ext>
            </a:extLst>
          </p:cNvPr>
          <p:cNvSpPr/>
          <p:nvPr/>
        </p:nvSpPr>
        <p:spPr>
          <a:xfrm>
            <a:off x="5647019" y="4410135"/>
            <a:ext cx="178077" cy="1753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endParaRPr lang="en-US" sz="1778" b="1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749E1717-DFC1-C82D-C14C-B1E45964BEBC}"/>
              </a:ext>
            </a:extLst>
          </p:cNvPr>
          <p:cNvCxnSpPr>
            <a:cxnSpLocks/>
            <a:endCxn id="144" idx="1"/>
          </p:cNvCxnSpPr>
          <p:nvPr/>
        </p:nvCxnSpPr>
        <p:spPr>
          <a:xfrm flipV="1">
            <a:off x="6275462" y="3548194"/>
            <a:ext cx="989280" cy="67663"/>
          </a:xfrm>
          <a:prstGeom prst="bentConnector3">
            <a:avLst>
              <a:gd name="adj1" fmla="val 29973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9E9B7496-1D0D-504B-2AD3-B8310E2818FC}"/>
              </a:ext>
            </a:extLst>
          </p:cNvPr>
          <p:cNvSpPr txBox="1"/>
          <p:nvPr/>
        </p:nvSpPr>
        <p:spPr>
          <a:xfrm>
            <a:off x="6588805" y="3598706"/>
            <a:ext cx="777588" cy="144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[Match vectors]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80BA2C63-C383-B5EE-71C1-75C0042A563A}"/>
              </a:ext>
            </a:extLst>
          </p:cNvPr>
          <p:cNvSpPr/>
          <p:nvPr/>
        </p:nvSpPr>
        <p:spPr>
          <a:xfrm>
            <a:off x="6382694" y="3599497"/>
            <a:ext cx="178077" cy="1753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rmAutofit fontScale="47500" lnSpcReduction="20000"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A0B917EB-3E35-6CB3-1347-9226F3E40563}"/>
              </a:ext>
            </a:extLst>
          </p:cNvPr>
          <p:cNvSpPr/>
          <p:nvPr/>
        </p:nvSpPr>
        <p:spPr>
          <a:xfrm>
            <a:off x="6556160" y="5033740"/>
            <a:ext cx="178077" cy="1753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rmAutofit fontScale="47500" lnSpcReduction="20000"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C6658F3E-5DA9-6BAE-01C9-D959CFBDB712}"/>
              </a:ext>
            </a:extLst>
          </p:cNvPr>
          <p:cNvSpPr/>
          <p:nvPr/>
        </p:nvSpPr>
        <p:spPr>
          <a:xfrm>
            <a:off x="6476376" y="2875694"/>
            <a:ext cx="171465" cy="182544"/>
          </a:xfrm>
          <a:prstGeom prst="ellipse">
            <a:avLst/>
          </a:prstGeom>
          <a:solidFill>
            <a:srgbClr val="38C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6" b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z="1778" b="1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48921810-C088-AC00-8577-172DE88215F2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6175231" y="3359674"/>
            <a:ext cx="1089699" cy="8545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B01A02F6-5B54-E003-D6E4-9CD9ED2A836A}"/>
              </a:ext>
            </a:extLst>
          </p:cNvPr>
          <p:cNvSpPr txBox="1"/>
          <p:nvPr/>
        </p:nvSpPr>
        <p:spPr>
          <a:xfrm>
            <a:off x="6585949" y="3229305"/>
            <a:ext cx="687735" cy="144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[Fetch source]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E2B37E6-1D42-C19E-8B5D-D059231E29B8}"/>
              </a:ext>
            </a:extLst>
          </p:cNvPr>
          <p:cNvSpPr/>
          <p:nvPr/>
        </p:nvSpPr>
        <p:spPr>
          <a:xfrm>
            <a:off x="6390653" y="3202468"/>
            <a:ext cx="178077" cy="1753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rmAutofit fontScale="47500" lnSpcReduction="20000"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80CCD41-A2A8-78AD-01A0-DAAD93A7D53C}"/>
              </a:ext>
            </a:extLst>
          </p:cNvPr>
          <p:cNvSpPr txBox="1"/>
          <p:nvPr/>
        </p:nvSpPr>
        <p:spPr>
          <a:xfrm>
            <a:off x="4420618" y="1495495"/>
            <a:ext cx="24041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 GitHub repo: </a:t>
            </a:r>
            <a:r>
              <a:rPr lang="en-US" sz="110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110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caig</a:t>
            </a:r>
            <a:endParaRPr lang="en-US" sz="110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1DD4C5-4E98-8D67-0BD5-2272F9C91F0F}"/>
              </a:ext>
            </a:extLst>
          </p:cNvPr>
          <p:cNvGrpSpPr/>
          <p:nvPr/>
        </p:nvGrpSpPr>
        <p:grpSpPr>
          <a:xfrm>
            <a:off x="2168626" y="2493374"/>
            <a:ext cx="1981618" cy="319128"/>
            <a:chOff x="2131681" y="2567262"/>
            <a:chExt cx="1981618" cy="319128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7ED0BA6-3F60-503E-8535-FCCB75C48ADD}"/>
                </a:ext>
              </a:extLst>
            </p:cNvPr>
            <p:cNvSpPr txBox="1"/>
            <p:nvPr/>
          </p:nvSpPr>
          <p:spPr>
            <a:xfrm>
              <a:off x="2389543" y="2576707"/>
              <a:ext cx="17237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CosmosAIGraph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729293DB-E848-A615-ACEB-66986906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31681" y="2567262"/>
              <a:ext cx="319128" cy="319128"/>
            </a:xfrm>
            <a:prstGeom prst="rect">
              <a:avLst/>
            </a:pr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8059DB7-A76E-CB46-2422-F33A7CBD8D4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776462" y="3385357"/>
            <a:ext cx="486730" cy="48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82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1">
            <a:extLst>
              <a:ext uri="{FF2B5EF4-FFF2-40B4-BE49-F238E27FC236}">
                <a16:creationId xmlns:a16="http://schemas.microsoft.com/office/drawing/2014/main" id="{645E965D-B2C6-8815-7783-6A6CB053CE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0800000">
            <a:off x="11053671" y="0"/>
            <a:ext cx="2784086" cy="402336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E870F8FC-3495-DD0A-318D-59CD8EC2A5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43919" y="4106820"/>
            <a:ext cx="2790061" cy="27538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2BF940-BE80-F1EB-579B-94A840C7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52" y="190411"/>
            <a:ext cx="10941527" cy="1107996"/>
          </a:xfrm>
        </p:spPr>
        <p:txBody>
          <a:bodyPr/>
          <a:lstStyle/>
          <a:p>
            <a:r>
              <a:rPr lang="en-US" dirty="0">
                <a:latin typeface="Segoe Sans Display Semibold" pitchFamily="2" charset="0"/>
                <a:cs typeface="Segoe Sans Display Semibold" pitchFamily="2" charset="0"/>
              </a:rPr>
              <a:t>CosmosAIGraph </a:t>
            </a:r>
            <a:r>
              <a:rPr lang="en-US" dirty="0">
                <a:solidFill>
                  <a:schemeClr val="bg2"/>
                </a:solidFill>
                <a:latin typeface="Segoe Sans Display Semibold" pitchFamily="2" charset="0"/>
                <a:cs typeface="Segoe Sans Display Semibold" pitchFamily="2" charset="0"/>
              </a:rPr>
              <a:t>Summary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B5FCBDA-FAF4-5CB2-50C4-83A8C4BDFA69}"/>
              </a:ext>
            </a:extLst>
          </p:cNvPr>
          <p:cNvSpPr txBox="1">
            <a:spLocks/>
          </p:cNvSpPr>
          <p:nvPr/>
        </p:nvSpPr>
        <p:spPr>
          <a:xfrm>
            <a:off x="621126" y="1765036"/>
            <a:ext cx="9996074" cy="47864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It’s a reusable reference design and implementation. 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It’s </a:t>
            </a:r>
            <a:r>
              <a:rPr lang="en-US" sz="2400" b="1" i="1" u="sng" dirty="0">
                <a:solidFill>
                  <a:schemeClr val="bg2">
                    <a:lumMod val="75000"/>
                  </a:schemeClr>
                </a:solidFill>
              </a:rPr>
              <a:t>not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a product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/>
              <a:t>It is built on the following: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b="1" dirty="0"/>
              <a:t>Azure OpenAI </a:t>
            </a:r>
            <a:r>
              <a:rPr lang="en-US" sz="1600" dirty="0"/>
              <a:t>service with industry-leading LLMs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b="1" dirty="0"/>
              <a:t>Semantic Kernel</a:t>
            </a:r>
            <a:r>
              <a:rPr lang="en-US" sz="1600" dirty="0"/>
              <a:t> – for pluggable and extensible orchestration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b="1" dirty="0"/>
              <a:t>Cosmos DB for MongoDB </a:t>
            </a:r>
            <a:r>
              <a:rPr lang="en-US" sz="1600" b="1" dirty="0" err="1"/>
              <a:t>vCore</a:t>
            </a:r>
            <a:r>
              <a:rPr lang="en-US" sz="1600" dirty="0"/>
              <a:t> service, natively supporting vector search (IVF, HNSW)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b="1" dirty="0"/>
              <a:t>RDF </a:t>
            </a:r>
            <a:r>
              <a:rPr lang="en-US" sz="1600" dirty="0"/>
              <a:t>technologies</a:t>
            </a:r>
            <a:r>
              <a:rPr lang="en-US" sz="1600" b="1" dirty="0"/>
              <a:t> </a:t>
            </a:r>
            <a:r>
              <a:rPr lang="en-US" sz="1600" dirty="0"/>
              <a:t>– triples, OWL ontologies, SPARQL queries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In-memory graph (via </a:t>
            </a:r>
            <a:r>
              <a:rPr lang="en-US" sz="1600" b="1" dirty="0" err="1"/>
              <a:t>rdflib</a:t>
            </a:r>
            <a:r>
              <a:rPr lang="en-US" sz="1600" dirty="0"/>
              <a:t>) – for fast performance and low costs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b="1" dirty="0"/>
              <a:t>Python 3</a:t>
            </a:r>
            <a:r>
              <a:rPr lang="en-US" sz="1600" dirty="0"/>
              <a:t> – </a:t>
            </a:r>
            <a:r>
              <a:rPr lang="en-US" sz="1600" dirty="0" err="1"/>
              <a:t>rdflib</a:t>
            </a:r>
            <a:r>
              <a:rPr lang="en-US" sz="1600" dirty="0"/>
              <a:t>, </a:t>
            </a:r>
            <a:r>
              <a:rPr lang="en-US" sz="1600" dirty="0" err="1"/>
              <a:t>fastapi</a:t>
            </a:r>
            <a:r>
              <a:rPr lang="en-US" sz="1600" dirty="0"/>
              <a:t>, </a:t>
            </a:r>
            <a:r>
              <a:rPr lang="en-US" sz="1600" dirty="0" err="1"/>
              <a:t>pydantic</a:t>
            </a:r>
            <a:r>
              <a:rPr lang="en-US" sz="1600" dirty="0"/>
              <a:t>, </a:t>
            </a:r>
            <a:r>
              <a:rPr lang="en-US" sz="1600" dirty="0" err="1"/>
              <a:t>pymongo</a:t>
            </a:r>
            <a:r>
              <a:rPr lang="en-US" sz="1600" dirty="0"/>
              <a:t>, semantic-kernel libraries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dirty="0"/>
              <a:t>Designed as set of microservices</a:t>
            </a:r>
          </a:p>
          <a:p>
            <a:pPr marL="0" indent="0">
              <a:buNone/>
            </a:pPr>
            <a:r>
              <a:rPr lang="en-US" sz="2400" dirty="0"/>
              <a:t>Deployed to Azure Container Apps with Bicep. </a:t>
            </a:r>
          </a:p>
          <a:p>
            <a:pPr marL="342900" indent="-342900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4441B11-7070-C85D-34A4-C36FA5EE7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-9454542" y="-1226529"/>
            <a:ext cx="9311057" cy="931105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2F7573-9EF2-16E1-AC65-BEB5057AC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7133" y="452270"/>
            <a:ext cx="1090067" cy="109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74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CBC3A70-F145-A602-B7E6-C6FA7FED1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685" y="416560"/>
            <a:ext cx="9130553" cy="3668893"/>
          </a:xfrm>
        </p:spPr>
        <p:txBody>
          <a:bodyPr/>
          <a:lstStyle/>
          <a:p>
            <a:r>
              <a:rPr lang="en-CO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22000">
                      <a:schemeClr val="bg2"/>
                    </a:gs>
                  </a:gsLst>
                  <a:lin ang="4200000" scaled="0"/>
                </a:gradFill>
              </a:rPr>
              <a:t>Call to </a:t>
            </a:r>
            <a:br>
              <a:rPr lang="en-US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22000">
                      <a:schemeClr val="bg2"/>
                    </a:gs>
                  </a:gsLst>
                  <a:lin ang="4200000" scaled="0"/>
                </a:gradFill>
              </a:rPr>
            </a:br>
            <a:r>
              <a:rPr lang="en-CO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22000">
                      <a:schemeClr val="bg2"/>
                    </a:gs>
                  </a:gsLst>
                  <a:lin ang="4200000" scaled="0"/>
                </a:gradFill>
              </a:rPr>
              <a:t>Action!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065D39-C7CD-4548-1AF2-3E1FC682C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358800" y="5501128"/>
            <a:ext cx="2713745" cy="2713745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4A7BE1-C95A-EE1E-9A3B-405068023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14400" y="10238"/>
            <a:ext cx="2833200" cy="50498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050C2E-EDA6-868E-2B96-F092D2EED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0800000">
            <a:off x="6733209" y="0"/>
            <a:ext cx="2819809" cy="34203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EA2AB1-1FA9-E77B-67B1-84E0FA2E5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41018" y="3757630"/>
            <a:ext cx="2825860" cy="278916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427A7D8A-5DD2-974D-0699-3AADF504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66256" y="5441520"/>
            <a:ext cx="890649" cy="890649"/>
          </a:xfrm>
          <a:prstGeom prst="ellipse">
            <a:avLst/>
          </a:prstGeom>
          <a:gradFill flip="none" rotWithShape="1">
            <a:gsLst>
              <a:gs pos="63000">
                <a:schemeClr val="bg2"/>
              </a:gs>
              <a:gs pos="14000">
                <a:schemeClr val="tx2"/>
              </a:gs>
              <a:gs pos="81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3C826-0D11-410E-DBEF-6113C805EB55}"/>
              </a:ext>
            </a:extLst>
          </p:cNvPr>
          <p:cNvSpPr txBox="1"/>
          <p:nvPr/>
        </p:nvSpPr>
        <p:spPr>
          <a:xfrm>
            <a:off x="536362" y="3362130"/>
            <a:ext cx="6450676" cy="2308324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00" b="1" i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endParaRPr lang="en-US" b="0" dirty="0"/>
          </a:p>
          <a:p>
            <a:pPr lvl="1"/>
            <a:r>
              <a:rPr lang="en-US" b="0" dirty="0"/>
              <a:t>Go to public repo </a:t>
            </a:r>
            <a:r>
              <a:rPr lang="en-US" b="0" dirty="0">
                <a:hlinkClick r:id="rId6"/>
              </a:rPr>
              <a:t>aka.ms/</a:t>
            </a:r>
            <a:r>
              <a:rPr lang="en-US" b="0" dirty="0" err="1">
                <a:hlinkClick r:id="rId6"/>
              </a:rPr>
              <a:t>caig</a:t>
            </a:r>
            <a:r>
              <a:rPr lang="en-US" b="0" dirty="0"/>
              <a:t> and explore</a:t>
            </a:r>
          </a:p>
          <a:p>
            <a:pPr lvl="1"/>
            <a:r>
              <a:rPr lang="en-US" b="0" dirty="0"/>
              <a:t>Deploy it to your Azure subscription</a:t>
            </a:r>
          </a:p>
          <a:p>
            <a:pPr lvl="1"/>
            <a:r>
              <a:rPr lang="en-US" b="0" dirty="0"/>
              <a:t>Demo it to the customers and capture their feedback on </a:t>
            </a:r>
            <a:r>
              <a:rPr lang="en-US" b="0" dirty="0" err="1"/>
              <a:t>OmniRAG</a:t>
            </a:r>
            <a:r>
              <a:rPr lang="en-US" b="0" dirty="0"/>
              <a:t> and CosmosAIGraph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35DE4C-7E2C-6E80-E30A-A090EA3138E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489982" y="5810346"/>
            <a:ext cx="39389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732BF940-BE80-F1EB-579B-94A840C7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53" y="190411"/>
            <a:ext cx="10048934" cy="715847"/>
          </a:xfrm>
        </p:spPr>
        <p:txBody>
          <a:bodyPr/>
          <a:lstStyle/>
          <a:p>
            <a:r>
              <a:rPr lang="en-US" dirty="0">
                <a:latin typeface="Segoe Sans Display Semibold" pitchFamily="2" charset="0"/>
                <a:cs typeface="Segoe Sans Display Semibold" pitchFamily="2" charset="0"/>
              </a:rPr>
              <a:t>Baseline RAG </a:t>
            </a:r>
            <a:r>
              <a:rPr lang="en-US" sz="2400" dirty="0"/>
              <a:t>(R</a:t>
            </a:r>
            <a:r>
              <a:rPr lang="en-US" sz="2400" dirty="0">
                <a:latin typeface="Segoe Sans Display Semibold" pitchFamily="2" charset="0"/>
                <a:cs typeface="Segoe Sans Display Semibold" pitchFamily="2" charset="0"/>
              </a:rPr>
              <a:t>etrieval Augmented Generation)</a:t>
            </a:r>
            <a:endParaRPr lang="en-US" dirty="0">
              <a:latin typeface="Segoe Sans Display Semibold" pitchFamily="2" charset="0"/>
              <a:cs typeface="Segoe Sans Display Semibold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5A53ED-2BCD-CD63-818C-11B7E820462E}"/>
              </a:ext>
            </a:extLst>
          </p:cNvPr>
          <p:cNvSpPr/>
          <p:nvPr/>
        </p:nvSpPr>
        <p:spPr>
          <a:xfrm>
            <a:off x="689247" y="1649596"/>
            <a:ext cx="1800735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Ingest Raw Data 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(files, objects, etc.)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4B838-C6CC-DF44-C165-87A34E2B42A6}"/>
              </a:ext>
            </a:extLst>
          </p:cNvPr>
          <p:cNvSpPr/>
          <p:nvPr/>
        </p:nvSpPr>
        <p:spPr>
          <a:xfrm>
            <a:off x="689247" y="2877218"/>
            <a:ext cx="1800735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Chunking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5ACD38-3091-C84C-6F3F-4872DA8051EB}"/>
              </a:ext>
            </a:extLst>
          </p:cNvPr>
          <p:cNvSpPr/>
          <p:nvPr/>
        </p:nvSpPr>
        <p:spPr>
          <a:xfrm>
            <a:off x="689247" y="4104844"/>
            <a:ext cx="1800735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Generate 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embeddings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C64331E1-8991-0F01-2457-C1413BC7D319}"/>
              </a:ext>
            </a:extLst>
          </p:cNvPr>
          <p:cNvSpPr/>
          <p:nvPr/>
        </p:nvSpPr>
        <p:spPr>
          <a:xfrm>
            <a:off x="2885783" y="5304333"/>
            <a:ext cx="863081" cy="955756"/>
          </a:xfrm>
          <a:prstGeom prst="flowChartMagneticDisk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Vector DB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F1468A-B2FC-6F61-3B6D-FF04A6A518B8}"/>
              </a:ext>
            </a:extLst>
          </p:cNvPr>
          <p:cNvSpPr/>
          <p:nvPr/>
        </p:nvSpPr>
        <p:spPr>
          <a:xfrm>
            <a:off x="2885783" y="4076708"/>
            <a:ext cx="1784691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Similarity 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Search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B1ED45-1E3F-16FA-053B-110554C7D560}"/>
              </a:ext>
            </a:extLst>
          </p:cNvPr>
          <p:cNvSpPr/>
          <p:nvPr/>
        </p:nvSpPr>
        <p:spPr>
          <a:xfrm>
            <a:off x="2885783" y="2849084"/>
            <a:ext cx="1784691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Generate 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embedding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6E706A-B08A-0182-EA2B-86222DC4C105}"/>
              </a:ext>
            </a:extLst>
          </p:cNvPr>
          <p:cNvSpPr/>
          <p:nvPr/>
        </p:nvSpPr>
        <p:spPr>
          <a:xfrm>
            <a:off x="2885783" y="1621460"/>
            <a:ext cx="1784691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 / Command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0C97AD-6289-1A8A-C377-769A2B5326DE}"/>
              </a:ext>
            </a:extLst>
          </p:cNvPr>
          <p:cNvSpPr/>
          <p:nvPr/>
        </p:nvSpPr>
        <p:spPr>
          <a:xfrm>
            <a:off x="3960233" y="5304333"/>
            <a:ext cx="1254438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Rank and curate chunks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4F61C-5EA3-67B0-A9C8-D3FFB2BE245D}"/>
              </a:ext>
            </a:extLst>
          </p:cNvPr>
          <p:cNvSpPr/>
          <p:nvPr/>
        </p:nvSpPr>
        <p:spPr>
          <a:xfrm>
            <a:off x="5688203" y="1635526"/>
            <a:ext cx="2328888" cy="463862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Input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F9546C-E9CD-D4F9-35F2-F41BB67BF51C}"/>
              </a:ext>
            </a:extLst>
          </p:cNvPr>
          <p:cNvSpPr/>
          <p:nvPr/>
        </p:nvSpPr>
        <p:spPr>
          <a:xfrm>
            <a:off x="5865866" y="2314155"/>
            <a:ext cx="1985029" cy="48849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System Prompt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709ECB-9BF2-3223-F202-47D110B02744}"/>
              </a:ext>
            </a:extLst>
          </p:cNvPr>
          <p:cNvSpPr/>
          <p:nvPr/>
        </p:nvSpPr>
        <p:spPr>
          <a:xfrm>
            <a:off x="5860132" y="2943684"/>
            <a:ext cx="1985029" cy="311221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User prompt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129CF9-101D-8F8F-8736-2665D313B0B4}"/>
              </a:ext>
            </a:extLst>
          </p:cNvPr>
          <p:cNvSpPr/>
          <p:nvPr/>
        </p:nvSpPr>
        <p:spPr>
          <a:xfrm>
            <a:off x="5945520" y="3377789"/>
            <a:ext cx="1831855" cy="73302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Query / command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DFA26B-9004-F3A3-2F99-E2295B51A7E1}"/>
              </a:ext>
            </a:extLst>
          </p:cNvPr>
          <p:cNvSpPr/>
          <p:nvPr/>
        </p:nvSpPr>
        <p:spPr>
          <a:xfrm>
            <a:off x="5945520" y="4251843"/>
            <a:ext cx="1831855" cy="161106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Retrieved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E0A51E-AA0D-3B2B-B144-EDA5DCA644B9}"/>
              </a:ext>
            </a:extLst>
          </p:cNvPr>
          <p:cNvSpPr/>
          <p:nvPr/>
        </p:nvSpPr>
        <p:spPr>
          <a:xfrm>
            <a:off x="8701560" y="1642560"/>
            <a:ext cx="1595991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Output 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(completion)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435A0D-7E35-D798-8057-DE564A7481E3}"/>
              </a:ext>
            </a:extLst>
          </p:cNvPr>
          <p:cNvSpPr txBox="1"/>
          <p:nvPr/>
        </p:nvSpPr>
        <p:spPr>
          <a:xfrm>
            <a:off x="8818357" y="4414226"/>
            <a:ext cx="147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OpenAI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ACF255-9451-9903-ED4C-4845930D3A58}"/>
              </a:ext>
            </a:extLst>
          </p:cNvPr>
          <p:cNvCxnSpPr>
            <a:cxnSpLocks/>
          </p:cNvCxnSpPr>
          <p:nvPr/>
        </p:nvCxnSpPr>
        <p:spPr>
          <a:xfrm>
            <a:off x="1538164" y="2605351"/>
            <a:ext cx="0" cy="27186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A61ACB-B42F-196E-00B5-8C5FCDF8D96F}"/>
              </a:ext>
            </a:extLst>
          </p:cNvPr>
          <p:cNvCxnSpPr>
            <a:cxnSpLocks/>
          </p:cNvCxnSpPr>
          <p:nvPr/>
        </p:nvCxnSpPr>
        <p:spPr>
          <a:xfrm>
            <a:off x="1538164" y="3832974"/>
            <a:ext cx="0" cy="2718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1262ED-FF27-1824-CDBA-17BD9200E948}"/>
              </a:ext>
            </a:extLst>
          </p:cNvPr>
          <p:cNvCxnSpPr>
            <a:cxnSpLocks/>
          </p:cNvCxnSpPr>
          <p:nvPr/>
        </p:nvCxnSpPr>
        <p:spPr>
          <a:xfrm>
            <a:off x="1538164" y="5060599"/>
            <a:ext cx="0" cy="2718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7C5FBF0-6EDA-D11C-06AC-DCF1821A7A05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317324" y="5032463"/>
            <a:ext cx="1" cy="27187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F8001B-BB62-5DA4-67C2-E7FBFBBDE9BE}"/>
              </a:ext>
            </a:extLst>
          </p:cNvPr>
          <p:cNvCxnSpPr>
            <a:cxnSpLocks/>
            <a:stCxn id="12" idx="4"/>
            <a:endCxn id="16" idx="1"/>
          </p:cNvCxnSpPr>
          <p:nvPr/>
        </p:nvCxnSpPr>
        <p:spPr>
          <a:xfrm>
            <a:off x="3748864" y="5782211"/>
            <a:ext cx="21136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5B87AC8-2B39-B4D6-723D-8FAA4C264401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3778129" y="3804839"/>
            <a:ext cx="0" cy="2718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D9990B-3C29-20B5-6C38-78A5AB107AC5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>
            <a:off x="3778129" y="2577215"/>
            <a:ext cx="0" cy="2718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E28A06B-D0C0-1778-602A-D2D8E1723249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>
            <a:off x="4670474" y="2099338"/>
            <a:ext cx="1275046" cy="1644962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940D33F-56C1-7DA2-5015-98942CDC9B6B}"/>
              </a:ext>
            </a:extLst>
          </p:cNvPr>
          <p:cNvCxnSpPr>
            <a:cxnSpLocks/>
          </p:cNvCxnSpPr>
          <p:nvPr/>
        </p:nvCxnSpPr>
        <p:spPr>
          <a:xfrm flipV="1">
            <a:off x="5215975" y="5060599"/>
            <a:ext cx="729545" cy="721612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50D97D6D-A467-3144-D89D-2BC4AD7F6A22}"/>
              </a:ext>
            </a:extLst>
          </p:cNvPr>
          <p:cNvCxnSpPr>
            <a:cxnSpLocks/>
            <a:stCxn id="17" idx="3"/>
            <a:endCxn id="9" idx="1"/>
          </p:cNvCxnSpPr>
          <p:nvPr/>
        </p:nvCxnSpPr>
        <p:spPr>
          <a:xfrm>
            <a:off x="8017091" y="3954841"/>
            <a:ext cx="1158174" cy="557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4DABCC9-9B10-9B7B-EAAD-F762EBF38EB3}"/>
              </a:ext>
            </a:extLst>
          </p:cNvPr>
          <p:cNvCxnSpPr>
            <a:cxnSpLocks/>
            <a:stCxn id="9" idx="0"/>
            <a:endCxn id="22" idx="2"/>
          </p:cNvCxnSpPr>
          <p:nvPr/>
        </p:nvCxnSpPr>
        <p:spPr>
          <a:xfrm rot="16200000" flipV="1">
            <a:off x="8984406" y="3113465"/>
            <a:ext cx="1031546" cy="1246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20D68E7-5503-B112-69A4-16AA1B30B99B}"/>
              </a:ext>
            </a:extLst>
          </p:cNvPr>
          <p:cNvCxnSpPr>
            <a:cxnSpLocks/>
            <a:stCxn id="45" idx="2"/>
            <a:endCxn id="15" idx="0"/>
          </p:cNvCxnSpPr>
          <p:nvPr/>
        </p:nvCxnSpPr>
        <p:spPr>
          <a:xfrm flipH="1">
            <a:off x="3778129" y="1276046"/>
            <a:ext cx="2040120" cy="345414"/>
          </a:xfrm>
          <a:prstGeom prst="bentConnector4">
            <a:avLst>
              <a:gd name="adj1" fmla="val -5958"/>
              <a:gd name="adj2" fmla="val 4968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8C75D4D1-7660-6A03-057C-BDB9CF806E2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5875339" y="1448753"/>
            <a:ext cx="3624217" cy="193807"/>
          </a:xfrm>
          <a:prstGeom prst="bentConnector2">
            <a:avLst/>
          </a:prstGeom>
          <a:ln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3D8C4B2-8C1C-AC11-BA70-09A09DABA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7100000">
            <a:off x="7535920" y="5711680"/>
            <a:ext cx="890649" cy="890649"/>
          </a:xfrm>
          <a:prstGeom prst="ellipse">
            <a:avLst/>
          </a:prstGeom>
          <a:gradFill flip="none" rotWithShape="1">
            <a:gsLst>
              <a:gs pos="63000">
                <a:schemeClr val="bg2"/>
              </a:gs>
              <a:gs pos="14000">
                <a:schemeClr val="tx2"/>
              </a:gs>
              <a:gs pos="81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896752-73BE-E7E8-B57B-F7BE08287FA3}"/>
              </a:ext>
            </a:extLst>
          </p:cNvPr>
          <p:cNvGrpSpPr/>
          <p:nvPr/>
        </p:nvGrpSpPr>
        <p:grpSpPr>
          <a:xfrm>
            <a:off x="5749209" y="978603"/>
            <a:ext cx="337413" cy="295281"/>
            <a:chOff x="10385106" y="1921164"/>
            <a:chExt cx="341631" cy="298972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42102CF-BFA1-6DBF-83F0-3427C25E04D2}"/>
                </a:ext>
              </a:extLst>
            </p:cNvPr>
            <p:cNvSpPr/>
            <p:nvPr/>
          </p:nvSpPr>
          <p:spPr>
            <a:xfrm>
              <a:off x="10385106" y="2001742"/>
              <a:ext cx="132555" cy="92387"/>
            </a:xfrm>
            <a:custGeom>
              <a:avLst/>
              <a:gdLst>
                <a:gd name="connsiteX0" fmla="*/ 100750 w 142754"/>
                <a:gd name="connsiteY0" fmla="*/ 99972 h 99495"/>
                <a:gd name="connsiteX1" fmla="*/ 0 w 142754"/>
                <a:gd name="connsiteY1" fmla="*/ 99972 h 99495"/>
                <a:gd name="connsiteX2" fmla="*/ 0 w 142754"/>
                <a:gd name="connsiteY2" fmla="*/ 87556 h 99495"/>
                <a:gd name="connsiteX3" fmla="*/ 68825 w 142754"/>
                <a:gd name="connsiteY3" fmla="*/ 0 h 99495"/>
                <a:gd name="connsiteX4" fmla="*/ 117578 w 142754"/>
                <a:gd name="connsiteY4" fmla="*/ 0 h 99495"/>
                <a:gd name="connsiteX5" fmla="*/ 146388 w 142754"/>
                <a:gd name="connsiteY5" fmla="*/ 12675 h 9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754" h="99495">
                  <a:moveTo>
                    <a:pt x="100750" y="99972"/>
                  </a:moveTo>
                  <a:lnTo>
                    <a:pt x="0" y="99972"/>
                  </a:lnTo>
                  <a:lnTo>
                    <a:pt x="0" y="87556"/>
                  </a:lnTo>
                  <a:cubicBezTo>
                    <a:pt x="95" y="46022"/>
                    <a:pt x="28489" y="9901"/>
                    <a:pt x="68825" y="0"/>
                  </a:cubicBezTo>
                  <a:cubicBezTo>
                    <a:pt x="84030" y="8246"/>
                    <a:pt x="102373" y="8246"/>
                    <a:pt x="117578" y="0"/>
                  </a:cubicBezTo>
                  <a:cubicBezTo>
                    <a:pt x="127852" y="2498"/>
                    <a:pt x="137605" y="6788"/>
                    <a:pt x="146388" y="12675"/>
                  </a:cubicBezTo>
                </a:path>
              </a:pathLst>
            </a:custGeom>
            <a:grpFill/>
            <a:ln w="25400" cap="flat">
              <a:solidFill>
                <a:schemeClr val="tx2">
                  <a:lumMod val="75000"/>
                  <a:lumOff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57AD77-1F87-4063-05EA-481A7C2B1D50}"/>
                </a:ext>
              </a:extLst>
            </p:cNvPr>
            <p:cNvSpPr/>
            <p:nvPr/>
          </p:nvSpPr>
          <p:spPr>
            <a:xfrm>
              <a:off x="10428459" y="1921164"/>
              <a:ext cx="84353" cy="84353"/>
            </a:xfrm>
            <a:custGeom>
              <a:avLst/>
              <a:gdLst>
                <a:gd name="connsiteX0" fmla="*/ 68769 w 90843"/>
                <a:gd name="connsiteY0" fmla="*/ 86995 h 90843"/>
                <a:gd name="connsiteX1" fmla="*/ 86995 w 90843"/>
                <a:gd name="connsiteY1" fmla="*/ 23996 h 90843"/>
                <a:gd name="connsiteX2" fmla="*/ 23996 w 90843"/>
                <a:gd name="connsiteY2" fmla="*/ 5770 h 90843"/>
                <a:gd name="connsiteX3" fmla="*/ 5770 w 90843"/>
                <a:gd name="connsiteY3" fmla="*/ 68769 h 90843"/>
                <a:gd name="connsiteX4" fmla="*/ 23996 w 90843"/>
                <a:gd name="connsiteY4" fmla="*/ 86995 h 90843"/>
                <a:gd name="connsiteX5" fmla="*/ 68769 w 90843"/>
                <a:gd name="connsiteY5" fmla="*/ 86995 h 9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43" h="90843">
                  <a:moveTo>
                    <a:pt x="68769" y="86995"/>
                  </a:moveTo>
                  <a:cubicBezTo>
                    <a:pt x="91198" y="74631"/>
                    <a:pt x="99358" y="46425"/>
                    <a:pt x="86995" y="23996"/>
                  </a:cubicBezTo>
                  <a:cubicBezTo>
                    <a:pt x="74631" y="1566"/>
                    <a:pt x="46425" y="-6594"/>
                    <a:pt x="23996" y="5770"/>
                  </a:cubicBezTo>
                  <a:cubicBezTo>
                    <a:pt x="1566" y="18134"/>
                    <a:pt x="-6594" y="46339"/>
                    <a:pt x="5770" y="68769"/>
                  </a:cubicBezTo>
                  <a:cubicBezTo>
                    <a:pt x="10001" y="76444"/>
                    <a:pt x="16320" y="82764"/>
                    <a:pt x="23996" y="86995"/>
                  </a:cubicBezTo>
                  <a:cubicBezTo>
                    <a:pt x="37948" y="94611"/>
                    <a:pt x="54816" y="94611"/>
                    <a:pt x="68769" y="86995"/>
                  </a:cubicBezTo>
                </a:path>
              </a:pathLst>
            </a:custGeom>
            <a:grpFill/>
            <a:ln w="25400" cap="flat">
              <a:solidFill>
                <a:schemeClr val="tx2">
                  <a:lumMod val="75000"/>
                  <a:lumOff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6809CC9-B0D1-4069-340A-26C06368AD09}"/>
                </a:ext>
              </a:extLst>
            </p:cNvPr>
            <p:cNvSpPr/>
            <p:nvPr/>
          </p:nvSpPr>
          <p:spPr>
            <a:xfrm>
              <a:off x="10594182" y="2001782"/>
              <a:ext cx="132555" cy="92387"/>
            </a:xfrm>
            <a:custGeom>
              <a:avLst/>
              <a:gdLst>
                <a:gd name="connsiteX0" fmla="*/ 0 w 142754"/>
                <a:gd name="connsiteY0" fmla="*/ 12978 h 99495"/>
                <a:gd name="connsiteX1" fmla="*/ 29113 w 142754"/>
                <a:gd name="connsiteY1" fmla="*/ 0 h 99495"/>
                <a:gd name="connsiteX2" fmla="*/ 77953 w 142754"/>
                <a:gd name="connsiteY2" fmla="*/ 0 h 99495"/>
                <a:gd name="connsiteX3" fmla="*/ 146864 w 142754"/>
                <a:gd name="connsiteY3" fmla="*/ 87556 h 99495"/>
                <a:gd name="connsiteX4" fmla="*/ 146864 w 142754"/>
                <a:gd name="connsiteY4" fmla="*/ 99972 h 99495"/>
                <a:gd name="connsiteX5" fmla="*/ 46287 w 142754"/>
                <a:gd name="connsiteY5" fmla="*/ 99972 h 9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754" h="99495">
                  <a:moveTo>
                    <a:pt x="0" y="12978"/>
                  </a:moveTo>
                  <a:cubicBezTo>
                    <a:pt x="8824" y="6899"/>
                    <a:pt x="18694" y="2500"/>
                    <a:pt x="29113" y="0"/>
                  </a:cubicBezTo>
                  <a:cubicBezTo>
                    <a:pt x="44349" y="8246"/>
                    <a:pt x="62717" y="8246"/>
                    <a:pt x="77953" y="0"/>
                  </a:cubicBezTo>
                  <a:cubicBezTo>
                    <a:pt x="118333" y="9854"/>
                    <a:pt x="146775" y="45992"/>
                    <a:pt x="146864" y="87556"/>
                  </a:cubicBezTo>
                  <a:lnTo>
                    <a:pt x="146864" y="99972"/>
                  </a:lnTo>
                  <a:lnTo>
                    <a:pt x="46287" y="99972"/>
                  </a:lnTo>
                </a:path>
              </a:pathLst>
            </a:custGeom>
            <a:grpFill/>
            <a:ln w="25400" cap="flat">
              <a:solidFill>
                <a:schemeClr val="tx2">
                  <a:lumMod val="75000"/>
                  <a:lumOff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A410D6F-7C78-7553-535F-5839A866CF0F}"/>
                </a:ext>
              </a:extLst>
            </p:cNvPr>
            <p:cNvSpPr/>
            <p:nvPr/>
          </p:nvSpPr>
          <p:spPr>
            <a:xfrm>
              <a:off x="10600721" y="1921175"/>
              <a:ext cx="84353" cy="84353"/>
            </a:xfrm>
            <a:custGeom>
              <a:avLst/>
              <a:gdLst>
                <a:gd name="connsiteX0" fmla="*/ 68790 w 90843"/>
                <a:gd name="connsiteY0" fmla="*/ 86983 h 90843"/>
                <a:gd name="connsiteX1" fmla="*/ 86983 w 90843"/>
                <a:gd name="connsiteY1" fmla="*/ 23974 h 90843"/>
                <a:gd name="connsiteX2" fmla="*/ 23974 w 90843"/>
                <a:gd name="connsiteY2" fmla="*/ 5782 h 90843"/>
                <a:gd name="connsiteX3" fmla="*/ 5782 w 90843"/>
                <a:gd name="connsiteY3" fmla="*/ 68790 h 90843"/>
                <a:gd name="connsiteX4" fmla="*/ 23974 w 90843"/>
                <a:gd name="connsiteY4" fmla="*/ 86983 h 90843"/>
                <a:gd name="connsiteX5" fmla="*/ 68790 w 90843"/>
                <a:gd name="connsiteY5" fmla="*/ 86983 h 9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43" h="90843">
                  <a:moveTo>
                    <a:pt x="68790" y="86983"/>
                  </a:moveTo>
                  <a:cubicBezTo>
                    <a:pt x="91213" y="74607"/>
                    <a:pt x="99358" y="46397"/>
                    <a:pt x="86983" y="23974"/>
                  </a:cubicBezTo>
                  <a:cubicBezTo>
                    <a:pt x="74607" y="1551"/>
                    <a:pt x="46397" y="-6594"/>
                    <a:pt x="23974" y="5782"/>
                  </a:cubicBezTo>
                  <a:cubicBezTo>
                    <a:pt x="1551" y="18158"/>
                    <a:pt x="-6594" y="46367"/>
                    <a:pt x="5782" y="68790"/>
                  </a:cubicBezTo>
                  <a:cubicBezTo>
                    <a:pt x="10009" y="76449"/>
                    <a:pt x="16316" y="82756"/>
                    <a:pt x="23974" y="86983"/>
                  </a:cubicBezTo>
                  <a:cubicBezTo>
                    <a:pt x="37942" y="94599"/>
                    <a:pt x="54822" y="94599"/>
                    <a:pt x="68790" y="86983"/>
                  </a:cubicBezTo>
                </a:path>
              </a:pathLst>
            </a:custGeom>
            <a:grpFill/>
            <a:ln w="25400" cap="flat">
              <a:solidFill>
                <a:schemeClr val="tx2">
                  <a:lumMod val="75000"/>
                  <a:lumOff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6E88A6B-9948-EBE4-7D36-4299BD13E8FF}"/>
                </a:ext>
              </a:extLst>
            </p:cNvPr>
            <p:cNvGrpSpPr/>
            <p:nvPr/>
          </p:nvGrpSpPr>
          <p:grpSpPr>
            <a:xfrm>
              <a:off x="10455009" y="2016860"/>
              <a:ext cx="205314" cy="203276"/>
              <a:chOff x="10122609" y="2079094"/>
              <a:chExt cx="263880" cy="261260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14D2CC-CD3D-A7CB-7888-87A725EA396A}"/>
                  </a:ext>
                </a:extLst>
              </p:cNvPr>
              <p:cNvSpPr/>
              <p:nvPr/>
            </p:nvSpPr>
            <p:spPr>
              <a:xfrm>
                <a:off x="10122609" y="2201925"/>
                <a:ext cx="263880" cy="138429"/>
              </a:xfrm>
              <a:custGeom>
                <a:avLst/>
                <a:gdLst>
                  <a:gd name="connsiteX0" fmla="*/ 263880 w 263879"/>
                  <a:gd name="connsiteY0" fmla="*/ 123937 h 138428"/>
                  <a:gd name="connsiteX1" fmla="*/ 263880 w 263879"/>
                  <a:gd name="connsiteY1" fmla="*/ 141241 h 138428"/>
                  <a:gd name="connsiteX2" fmla="*/ 0 w 263879"/>
                  <a:gd name="connsiteY2" fmla="*/ 141241 h 138428"/>
                  <a:gd name="connsiteX3" fmla="*/ 0 w 263879"/>
                  <a:gd name="connsiteY3" fmla="*/ 123937 h 138428"/>
                  <a:gd name="connsiteX4" fmla="*/ 97246 w 263879"/>
                  <a:gd name="connsiteY4" fmla="*/ 0 h 138428"/>
                  <a:gd name="connsiteX5" fmla="*/ 166461 w 263879"/>
                  <a:gd name="connsiteY5" fmla="*/ 0 h 138428"/>
                  <a:gd name="connsiteX6" fmla="*/ 263880 w 263879"/>
                  <a:gd name="connsiteY6" fmla="*/ 123937 h 13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3879" h="138428">
                    <a:moveTo>
                      <a:pt x="263880" y="123937"/>
                    </a:moveTo>
                    <a:lnTo>
                      <a:pt x="263880" y="141241"/>
                    </a:lnTo>
                    <a:lnTo>
                      <a:pt x="0" y="141241"/>
                    </a:lnTo>
                    <a:lnTo>
                      <a:pt x="0" y="123937"/>
                    </a:lnTo>
                    <a:cubicBezTo>
                      <a:pt x="99" y="65192"/>
                      <a:pt x="40211" y="14070"/>
                      <a:pt x="97246" y="0"/>
                    </a:cubicBezTo>
                    <a:cubicBezTo>
                      <a:pt x="118834" y="11700"/>
                      <a:pt x="144872" y="11700"/>
                      <a:pt x="166461" y="0"/>
                    </a:cubicBezTo>
                    <a:cubicBezTo>
                      <a:pt x="223565" y="14003"/>
                      <a:pt x="263762" y="65141"/>
                      <a:pt x="263880" y="123937"/>
                    </a:cubicBezTo>
                    <a:close/>
                  </a:path>
                </a:pathLst>
              </a:custGeom>
              <a:grpFill/>
              <a:ln w="25400" cap="flat">
                <a:solidFill>
                  <a:schemeClr val="tx2">
                    <a:lumMod val="75000"/>
                    <a:lumOff val="2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lnSpc>
                    <a:spcPct val="80000"/>
                  </a:lnSpc>
                </a:pPr>
                <a:endParaRPr lang="en-AU" sz="14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9811FD9-7A0B-5BA0-C163-247FC377618E}"/>
                  </a:ext>
                </a:extLst>
              </p:cNvPr>
              <p:cNvSpPr/>
              <p:nvPr/>
            </p:nvSpPr>
            <p:spPr>
              <a:xfrm>
                <a:off x="10188567" y="2079094"/>
                <a:ext cx="129777" cy="129777"/>
              </a:xfrm>
              <a:custGeom>
                <a:avLst/>
                <a:gdLst>
                  <a:gd name="connsiteX0" fmla="*/ 97345 w 129776"/>
                  <a:gd name="connsiteY0" fmla="*/ 123091 h 129776"/>
                  <a:gd name="connsiteX1" fmla="*/ 123091 w 129776"/>
                  <a:gd name="connsiteY1" fmla="*/ 33927 h 129776"/>
                  <a:gd name="connsiteX2" fmla="*/ 33927 w 129776"/>
                  <a:gd name="connsiteY2" fmla="*/ 8181 h 129776"/>
                  <a:gd name="connsiteX3" fmla="*/ 8181 w 129776"/>
                  <a:gd name="connsiteY3" fmla="*/ 97345 h 129776"/>
                  <a:gd name="connsiteX4" fmla="*/ 33927 w 129776"/>
                  <a:gd name="connsiteY4" fmla="*/ 123091 h 129776"/>
                  <a:gd name="connsiteX5" fmla="*/ 97345 w 129776"/>
                  <a:gd name="connsiteY5" fmla="*/ 123091 h 12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9776" h="129776">
                    <a:moveTo>
                      <a:pt x="97345" y="123091"/>
                    </a:moveTo>
                    <a:cubicBezTo>
                      <a:pt x="129076" y="105578"/>
                      <a:pt x="140603" y="65659"/>
                      <a:pt x="123091" y="33927"/>
                    </a:cubicBezTo>
                    <a:cubicBezTo>
                      <a:pt x="105578" y="2196"/>
                      <a:pt x="65659" y="-9331"/>
                      <a:pt x="33927" y="8181"/>
                    </a:cubicBezTo>
                    <a:cubicBezTo>
                      <a:pt x="2196" y="25694"/>
                      <a:pt x="-9331" y="65614"/>
                      <a:pt x="8181" y="97345"/>
                    </a:cubicBezTo>
                    <a:cubicBezTo>
                      <a:pt x="14163" y="108183"/>
                      <a:pt x="23089" y="117109"/>
                      <a:pt x="33927" y="123091"/>
                    </a:cubicBezTo>
                    <a:cubicBezTo>
                      <a:pt x="53690" y="133878"/>
                      <a:pt x="77582" y="133878"/>
                      <a:pt x="97345" y="123091"/>
                    </a:cubicBezTo>
                  </a:path>
                </a:pathLst>
              </a:custGeom>
              <a:grpFill/>
              <a:ln w="25400" cap="flat">
                <a:solidFill>
                  <a:schemeClr val="tx2">
                    <a:lumMod val="75000"/>
                    <a:lumOff val="2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lnSpc>
                    <a:spcPct val="80000"/>
                  </a:lnSpc>
                </a:pPr>
                <a:endParaRPr lang="en-AU" sz="14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486DE8E-DFA9-1AF2-6778-83E30F943206}"/>
              </a:ext>
            </a:extLst>
          </p:cNvPr>
          <p:cNvSpPr/>
          <p:nvPr/>
        </p:nvSpPr>
        <p:spPr>
          <a:xfrm>
            <a:off x="689247" y="5332468"/>
            <a:ext cx="1800735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Persist chunks and embeddings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D15FBA32-4683-126A-3EE3-5F05BD1CFE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0800000">
            <a:off x="10538426" y="-546932"/>
            <a:ext cx="3291517" cy="399256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B828948-84AB-3F97-48B5-EE95336422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535401" y="3602258"/>
            <a:ext cx="3298580" cy="325574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213B54B-F36A-C18D-3E71-D9687B735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5265" y="3629861"/>
            <a:ext cx="651073" cy="6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49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83DDD9E-FDEA-58A8-F74E-B2FCDE05E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-4102873" y="55659"/>
            <a:ext cx="7315200" cy="7315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8B04B94-93CC-080A-D268-579D36895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5836081">
            <a:off x="10389116" y="-465233"/>
            <a:ext cx="2313991" cy="2313991"/>
          </a:xfrm>
          <a:prstGeom prst="ellipse">
            <a:avLst/>
          </a:prstGeom>
          <a:gradFill flip="none" rotWithShape="1">
            <a:gsLst>
              <a:gs pos="44000">
                <a:schemeClr val="bg2"/>
              </a:gs>
              <a:gs pos="0">
                <a:schemeClr val="accent2"/>
              </a:gs>
              <a:gs pos="81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28">
            <a:extLst>
              <a:ext uri="{FF2B5EF4-FFF2-40B4-BE49-F238E27FC236}">
                <a16:creationId xmlns:a16="http://schemas.microsoft.com/office/drawing/2014/main" id="{812DDA58-BEDD-70C3-A58E-71C3784D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90" y="0"/>
            <a:ext cx="10507476" cy="1107996"/>
          </a:xfrm>
        </p:spPr>
        <p:txBody>
          <a:bodyPr/>
          <a:lstStyle/>
          <a:p>
            <a:r>
              <a:rPr lang="en-US" dirty="0"/>
              <a:t>Have you ever seen this?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4898BB-758F-6F80-8D97-96227C9B04A6}"/>
              </a:ext>
            </a:extLst>
          </p:cNvPr>
          <p:cNvSpPr/>
          <p:nvPr/>
        </p:nvSpPr>
        <p:spPr>
          <a:xfrm>
            <a:off x="969164" y="2632921"/>
            <a:ext cx="2913590" cy="335634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rPr>
              <a:t>You: </a:t>
            </a:r>
            <a:r>
              <a:rPr lang="en-US" sz="1600" b="1" dirty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rPr>
              <a:t>how many bikes of each type do you have in your shop?</a:t>
            </a:r>
          </a:p>
          <a:p>
            <a:r>
              <a:rPr lang="en-US" sz="1600" dirty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rPr>
              <a:t>     </a:t>
            </a:r>
          </a:p>
          <a:p>
            <a:endParaRPr lang="en-US" sz="1600" dirty="0">
              <a:solidFill>
                <a:schemeClr val="tx1"/>
              </a:solidFill>
              <a:latin typeface="Segoe Sans Display" pitchFamily="2" charset="0"/>
              <a:cs typeface="Segoe Sans Display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EA89D3-9E35-8E25-915F-D759871A7109}"/>
              </a:ext>
            </a:extLst>
          </p:cNvPr>
          <p:cNvSpPr/>
          <p:nvPr/>
        </p:nvSpPr>
        <p:spPr>
          <a:xfrm>
            <a:off x="4590770" y="2632921"/>
            <a:ext cx="2913590" cy="335634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rPr>
              <a:t>You: </a:t>
            </a:r>
            <a:r>
              <a:rPr lang="en-US" sz="1600" b="1" dirty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rPr>
              <a:t>what is total order amount for the road bikes with white frame?</a:t>
            </a:r>
          </a:p>
          <a:p>
            <a:r>
              <a:rPr lang="en-US" sz="1600" dirty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rPr>
              <a:t>      </a:t>
            </a:r>
          </a:p>
          <a:p>
            <a:endParaRPr lang="en-US" sz="1600" dirty="0">
              <a:solidFill>
                <a:schemeClr val="tx1"/>
              </a:solidFill>
              <a:latin typeface="Segoe Sans Display" pitchFamily="2" charset="0"/>
              <a:cs typeface="Segoe Sans Display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86F800-801A-400A-C4C3-E0D8FCE4FE7C}"/>
              </a:ext>
            </a:extLst>
          </p:cNvPr>
          <p:cNvSpPr/>
          <p:nvPr/>
        </p:nvSpPr>
        <p:spPr>
          <a:xfrm>
            <a:off x="8180211" y="2632921"/>
            <a:ext cx="2913590" cy="335634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rPr>
              <a:t>You: </a:t>
            </a:r>
            <a:r>
              <a:rPr lang="en-US" sz="1600" b="1" dirty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rPr>
              <a:t>how much was my last transaction? </a:t>
            </a:r>
          </a:p>
          <a:p>
            <a:r>
              <a:rPr lang="en-US" sz="1600" dirty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rPr>
              <a:t>      </a:t>
            </a:r>
          </a:p>
          <a:p>
            <a:endParaRPr lang="en-US" sz="1600" dirty="0">
              <a:solidFill>
                <a:schemeClr val="tx1"/>
              </a:solidFill>
              <a:latin typeface="Segoe Sans Display" pitchFamily="2" charset="0"/>
              <a:cs typeface="Segoe Sans Display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5DC056-88FA-DD2E-0D26-FC4E3491A816}"/>
              </a:ext>
            </a:extLst>
          </p:cNvPr>
          <p:cNvSpPr/>
          <p:nvPr/>
        </p:nvSpPr>
        <p:spPr>
          <a:xfrm>
            <a:off x="1246021" y="3654921"/>
            <a:ext cx="2586971" cy="955316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Bot: there are two bikes – one mountain bike and one road bike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0D9846-C76E-D959-F1BB-026852588FDE}"/>
              </a:ext>
            </a:extLst>
          </p:cNvPr>
          <p:cNvSpPr/>
          <p:nvPr/>
        </p:nvSpPr>
        <p:spPr>
          <a:xfrm>
            <a:off x="4871471" y="3654921"/>
            <a:ext cx="2586971" cy="955316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Bot: The records provided don’t contain this information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87F27A-7861-726C-4478-2FB8BAEC0ADF}"/>
              </a:ext>
            </a:extLst>
          </p:cNvPr>
          <p:cNvSpPr/>
          <p:nvPr/>
        </p:nvSpPr>
        <p:spPr>
          <a:xfrm>
            <a:off x="8469695" y="3654921"/>
            <a:ext cx="2586971" cy="955316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Bot: Looks like your last purchase order made a year ago was for $100</a:t>
            </a:r>
          </a:p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239835-9755-9049-3FD7-1EC5EC9CC453}"/>
              </a:ext>
            </a:extLst>
          </p:cNvPr>
          <p:cNvSpPr/>
          <p:nvPr/>
        </p:nvSpPr>
        <p:spPr>
          <a:xfrm>
            <a:off x="969164" y="4838510"/>
            <a:ext cx="2913590" cy="1150758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C00000"/>
                </a:solidFill>
                <a:latin typeface="Segoe Sans Display" pitchFamily="2" charset="0"/>
                <a:cs typeface="Segoe Sans Display" pitchFamily="2" charset="0"/>
              </a:rPr>
              <a:t>Too few records and no aggregates fetched from the vector store  to answer the question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D166FA-D47B-BA63-7C5F-DC4E4A9C2E39}"/>
              </a:ext>
            </a:extLst>
          </p:cNvPr>
          <p:cNvSpPr/>
          <p:nvPr/>
        </p:nvSpPr>
        <p:spPr>
          <a:xfrm>
            <a:off x="4585684" y="4838509"/>
            <a:ext cx="2913590" cy="1150758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C00000"/>
                </a:solidFill>
                <a:latin typeface="Segoe Sans Display" pitchFamily="2" charset="0"/>
                <a:cs typeface="Segoe Sans Display" pitchFamily="2" charset="0"/>
              </a:rPr>
              <a:t>No aggregates fetched from vector store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8EFFC4-6517-4186-0BCD-E3F5A76A5171}"/>
              </a:ext>
            </a:extLst>
          </p:cNvPr>
          <p:cNvSpPr/>
          <p:nvPr/>
        </p:nvSpPr>
        <p:spPr>
          <a:xfrm>
            <a:off x="8180211" y="4838509"/>
            <a:ext cx="2913590" cy="1150758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C00000"/>
                </a:solidFill>
                <a:latin typeface="Segoe Sans Display" pitchFamily="2" charset="0"/>
                <a:cs typeface="Segoe Sans Display" pitchFamily="2" charset="0"/>
              </a:rPr>
              <a:t>Stale and unsorted data fetched from vector store</a:t>
            </a:r>
          </a:p>
        </p:txBody>
      </p:sp>
    </p:spTree>
    <p:extLst>
      <p:ext uri="{BB962C8B-B14F-4D97-AF65-F5344CB8AC3E}">
        <p14:creationId xmlns:p14="http://schemas.microsoft.com/office/powerpoint/2010/main" val="93336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13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83DDD9E-FDEA-58A8-F74E-B2FCDE05E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-4102873" y="55659"/>
            <a:ext cx="7315200" cy="7315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8B04B94-93CC-080A-D268-579D36895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5836081">
            <a:off x="10389116" y="-465233"/>
            <a:ext cx="2313991" cy="2313991"/>
          </a:xfrm>
          <a:prstGeom prst="ellipse">
            <a:avLst/>
          </a:prstGeom>
          <a:gradFill flip="none" rotWithShape="1">
            <a:gsLst>
              <a:gs pos="44000">
                <a:schemeClr val="bg2"/>
              </a:gs>
              <a:gs pos="0">
                <a:schemeClr val="accent2"/>
              </a:gs>
              <a:gs pos="81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28">
            <a:extLst>
              <a:ext uri="{FF2B5EF4-FFF2-40B4-BE49-F238E27FC236}">
                <a16:creationId xmlns:a16="http://schemas.microsoft.com/office/drawing/2014/main" id="{812DDA58-BEDD-70C3-A58E-71C3784D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82" y="240183"/>
            <a:ext cx="8966872" cy="903158"/>
          </a:xfrm>
        </p:spPr>
        <p:txBody>
          <a:bodyPr/>
          <a:lstStyle/>
          <a:p>
            <a:r>
              <a:rPr lang="en-US" sz="4800" dirty="0"/>
              <a:t>Baseline RAG is not enough! 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56BDB51-EDD2-F631-7701-83F4B724AE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494" y="2645023"/>
            <a:ext cx="2468880" cy="3408677"/>
          </a:xfrm>
        </p:spPr>
        <p:txBody>
          <a:bodyPr tIns="0"/>
          <a:lstStyle/>
          <a:p>
            <a:r>
              <a:rPr lang="en-US" dirty="0"/>
              <a:t>Only contains summary of the original source data without aggregates-&gt;                              </a:t>
            </a:r>
            <a:r>
              <a:rPr lang="en-US" dirty="0">
                <a:solidFill>
                  <a:srgbClr val="FF0000"/>
                </a:solidFill>
              </a:rPr>
              <a:t>lower accuracy of AI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03249-3CDC-55B6-DC85-ED4174DFC1AD}"/>
              </a:ext>
            </a:extLst>
          </p:cNvPr>
          <p:cNvSpPr txBox="1"/>
          <p:nvPr/>
        </p:nvSpPr>
        <p:spPr>
          <a:xfrm>
            <a:off x="3541683" y="2645023"/>
            <a:ext cx="2468880" cy="2200602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A446F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rPr>
              <a:t>Leads to using all available model context window for (possibly irrelevant) custom data -&gt;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rPr>
              <a:t>higher cost for inferencing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A6FE358-6AB0-3E3F-4E15-183589383CEB}"/>
              </a:ext>
            </a:extLst>
          </p:cNvPr>
          <p:cNvSpPr txBox="1">
            <a:spLocks/>
          </p:cNvSpPr>
          <p:nvPr/>
        </p:nvSpPr>
        <p:spPr>
          <a:xfrm>
            <a:off x="6446872" y="2645023"/>
            <a:ext cx="2468880" cy="34086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accent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accent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Requires generating embeddings on the entire dataset -&gt; </a:t>
            </a:r>
            <a:r>
              <a:rPr lang="en-US" dirty="0">
                <a:solidFill>
                  <a:srgbClr val="FF0000"/>
                </a:solidFill>
              </a:rPr>
              <a:t>higher cost for compute/storage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B9C1B6-EAEB-3DF3-5328-AFDE044AA8BE}"/>
              </a:ext>
            </a:extLst>
          </p:cNvPr>
          <p:cNvSpPr txBox="1"/>
          <p:nvPr/>
        </p:nvSpPr>
        <p:spPr>
          <a:xfrm>
            <a:off x="9030410" y="2645023"/>
            <a:ext cx="2545538" cy="3123932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A446F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rPr>
              <a:t>Requires pre-population of semantic index (facets/column-level stats) by guessing what the questions will be </a:t>
            </a:r>
            <a:r>
              <a:rPr lang="en-US" sz="2000" dirty="0">
                <a:solidFill>
                  <a:srgbClr val="2A446F"/>
                </a:solidFill>
                <a:latin typeface="Segoe Sans Display" pitchFamily="2" charset="0"/>
                <a:cs typeface="Segoe Sans Display" pitchFamily="2" charset="0"/>
              </a:rPr>
              <a:t>-&gt;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rPr>
              <a:t>lower accuracy, higher costs for search engine</a:t>
            </a:r>
          </a:p>
        </p:txBody>
      </p:sp>
    </p:spTree>
    <p:extLst>
      <p:ext uri="{BB962C8B-B14F-4D97-AF65-F5344CB8AC3E}">
        <p14:creationId xmlns:p14="http://schemas.microsoft.com/office/powerpoint/2010/main" val="38348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2BF940-BE80-F1EB-579B-94A840C7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53" y="190411"/>
            <a:ext cx="6845722" cy="774287"/>
          </a:xfrm>
        </p:spPr>
        <p:txBody>
          <a:bodyPr/>
          <a:lstStyle/>
          <a:p>
            <a:r>
              <a:rPr lang="en-US" dirty="0"/>
              <a:t>Introducing</a:t>
            </a:r>
            <a:r>
              <a:rPr lang="en-US" dirty="0">
                <a:latin typeface="Segoe Sans Display Semibold" pitchFamily="2" charset="0"/>
                <a:cs typeface="Segoe Sans Display Semibold" pitchFamily="2" charset="0"/>
              </a:rPr>
              <a:t> OmniRAG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6B32F6-58DC-5EED-4793-88C654FAE1B2}"/>
              </a:ext>
            </a:extLst>
          </p:cNvPr>
          <p:cNvSpPr/>
          <p:nvPr/>
        </p:nvSpPr>
        <p:spPr>
          <a:xfrm>
            <a:off x="5076076" y="4100934"/>
            <a:ext cx="1743787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In-memory Graph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A794B5-F4BE-5C52-8F2C-841E1CCB31ED}"/>
              </a:ext>
            </a:extLst>
          </p:cNvPr>
          <p:cNvSpPr/>
          <p:nvPr/>
        </p:nvSpPr>
        <p:spPr>
          <a:xfrm>
            <a:off x="689247" y="1649596"/>
            <a:ext cx="2107476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Ingest Raw Data </a:t>
            </a:r>
          </a:p>
          <a:p>
            <a:pPr algn="ctr"/>
            <a:r>
              <a:rPr lang="en-US">
                <a:solidFill>
                  <a:sysClr val="windowText" lastClr="000000"/>
                </a:solidFill>
              </a:rPr>
              <a:t>(files, objects, etc.)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4093A-3047-040B-C694-0C452BA6E4D3}"/>
              </a:ext>
            </a:extLst>
          </p:cNvPr>
          <p:cNvSpPr/>
          <p:nvPr/>
        </p:nvSpPr>
        <p:spPr>
          <a:xfrm>
            <a:off x="689247" y="2877218"/>
            <a:ext cx="2107476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Chunking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0ECC45-EB8C-9C0A-8C79-52A18B6F2047}"/>
              </a:ext>
            </a:extLst>
          </p:cNvPr>
          <p:cNvSpPr/>
          <p:nvPr/>
        </p:nvSpPr>
        <p:spPr>
          <a:xfrm>
            <a:off x="689247" y="4104844"/>
            <a:ext cx="2107478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Convert to database records</a:t>
            </a:r>
          </a:p>
        </p:txBody>
      </p: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576659EA-EAF1-B658-7DFC-A0A81499D943}"/>
              </a:ext>
            </a:extLst>
          </p:cNvPr>
          <p:cNvSpPr/>
          <p:nvPr/>
        </p:nvSpPr>
        <p:spPr>
          <a:xfrm>
            <a:off x="1120099" y="5332467"/>
            <a:ext cx="1245771" cy="955756"/>
          </a:xfrm>
          <a:prstGeom prst="flowChartMagneticDisk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Database (+vector)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AD331D-B06A-0085-D370-A88B8BE007EC}"/>
              </a:ext>
            </a:extLst>
          </p:cNvPr>
          <p:cNvSpPr/>
          <p:nvPr/>
        </p:nvSpPr>
        <p:spPr>
          <a:xfrm>
            <a:off x="3023455" y="4100935"/>
            <a:ext cx="1743787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Similarity Search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1237151-E61E-77FE-B8A6-49A29B12C35F}"/>
              </a:ext>
            </a:extLst>
          </p:cNvPr>
          <p:cNvSpPr/>
          <p:nvPr/>
        </p:nvSpPr>
        <p:spPr>
          <a:xfrm>
            <a:off x="3023455" y="2873311"/>
            <a:ext cx="1743785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Generate embedding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4D5C72-1676-E1C7-3810-189E05D43458}"/>
              </a:ext>
            </a:extLst>
          </p:cNvPr>
          <p:cNvSpPr/>
          <p:nvPr/>
        </p:nvSpPr>
        <p:spPr>
          <a:xfrm>
            <a:off x="3603235" y="1649595"/>
            <a:ext cx="2328888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Query / Command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E135B6C-FE98-4C5D-6C6F-32DA72BD792C}"/>
              </a:ext>
            </a:extLst>
          </p:cNvPr>
          <p:cNvSpPr/>
          <p:nvPr/>
        </p:nvSpPr>
        <p:spPr>
          <a:xfrm>
            <a:off x="7089165" y="1649594"/>
            <a:ext cx="2328888" cy="463862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Model Input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6C429C1-7932-A39E-7DF9-402E4145C4AB}"/>
              </a:ext>
            </a:extLst>
          </p:cNvPr>
          <p:cNvSpPr/>
          <p:nvPr/>
        </p:nvSpPr>
        <p:spPr>
          <a:xfrm>
            <a:off x="7261094" y="3906960"/>
            <a:ext cx="1985029" cy="216300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Main User/System Prompts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C5FC52B-F564-BF72-C3DB-444546DCEA23}"/>
              </a:ext>
            </a:extLst>
          </p:cNvPr>
          <p:cNvSpPr/>
          <p:nvPr/>
        </p:nvSpPr>
        <p:spPr>
          <a:xfrm>
            <a:off x="7337680" y="4526434"/>
            <a:ext cx="1831855" cy="5692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/ Command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3A83661-C309-7242-C279-A7ECF1305693}"/>
              </a:ext>
            </a:extLst>
          </p:cNvPr>
          <p:cNvSpPr/>
          <p:nvPr/>
        </p:nvSpPr>
        <p:spPr>
          <a:xfrm>
            <a:off x="7346482" y="5208405"/>
            <a:ext cx="1831855" cy="66856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Retrieved Data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50794A-DC90-A461-885F-51BF1D76E39C}"/>
              </a:ext>
            </a:extLst>
          </p:cNvPr>
          <p:cNvSpPr/>
          <p:nvPr/>
        </p:nvSpPr>
        <p:spPr>
          <a:xfrm>
            <a:off x="9680731" y="1649594"/>
            <a:ext cx="1564746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Output </a:t>
            </a:r>
          </a:p>
          <a:p>
            <a:pPr algn="ctr"/>
            <a:r>
              <a:rPr lang="en-US">
                <a:solidFill>
                  <a:sysClr val="windowText" lastClr="000000"/>
                </a:solidFill>
              </a:rPr>
              <a:t>(completion)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FDEE8-F4CB-9925-E554-64E22D193BDB}"/>
              </a:ext>
            </a:extLst>
          </p:cNvPr>
          <p:cNvSpPr txBox="1"/>
          <p:nvPr/>
        </p:nvSpPr>
        <p:spPr>
          <a:xfrm>
            <a:off x="9768149" y="4261398"/>
            <a:ext cx="147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OpenAI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28B23B8-81AA-80DF-B371-15B7BB018505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1742985" y="2605351"/>
            <a:ext cx="0" cy="27186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95FDEAA-6F81-9C7A-ED72-A5357E0B948E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1742985" y="3832973"/>
            <a:ext cx="1" cy="27187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194EE9A-7469-6ACC-00A9-523D863F68E4}"/>
              </a:ext>
            </a:extLst>
          </p:cNvPr>
          <p:cNvCxnSpPr>
            <a:cxnSpLocks/>
            <a:stCxn id="11" idx="2"/>
            <a:endCxn id="47" idx="1"/>
          </p:cNvCxnSpPr>
          <p:nvPr/>
        </p:nvCxnSpPr>
        <p:spPr>
          <a:xfrm flipH="1">
            <a:off x="1742985" y="5060599"/>
            <a:ext cx="1" cy="27186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CBA59E6-684D-8F6E-BEC7-CA75D804EF3C}"/>
              </a:ext>
            </a:extLst>
          </p:cNvPr>
          <p:cNvCxnSpPr>
            <a:cxnSpLocks/>
            <a:stCxn id="49" idx="2"/>
            <a:endCxn id="48" idx="0"/>
          </p:cNvCxnSpPr>
          <p:nvPr/>
        </p:nvCxnSpPr>
        <p:spPr>
          <a:xfrm>
            <a:off x="3895348" y="3829066"/>
            <a:ext cx="1" cy="2718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D1129173-E70D-716F-4B23-BAD91F98836A}"/>
              </a:ext>
            </a:extLst>
          </p:cNvPr>
          <p:cNvCxnSpPr>
            <a:cxnSpLocks/>
            <a:stCxn id="50" idx="3"/>
            <a:endCxn id="53" idx="1"/>
          </p:cNvCxnSpPr>
          <p:nvPr/>
        </p:nvCxnSpPr>
        <p:spPr>
          <a:xfrm>
            <a:off x="5932123" y="2127473"/>
            <a:ext cx="1405557" cy="2683610"/>
          </a:xfrm>
          <a:prstGeom prst="bentConnector3">
            <a:avLst>
              <a:gd name="adj1" fmla="val 73166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71D150D-A1C8-E1EB-7D36-0CBD2C8A33E1}"/>
              </a:ext>
            </a:extLst>
          </p:cNvPr>
          <p:cNvCxnSpPr>
            <a:cxnSpLocks/>
          </p:cNvCxnSpPr>
          <p:nvPr/>
        </p:nvCxnSpPr>
        <p:spPr>
          <a:xfrm flipV="1">
            <a:off x="2349419" y="5713205"/>
            <a:ext cx="4980612" cy="267656"/>
          </a:xfrm>
          <a:prstGeom prst="bentConnector3">
            <a:avLst>
              <a:gd name="adj1" fmla="val 91734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6EF0F403-7EA8-A943-BCBC-885D250CE74C}"/>
              </a:ext>
            </a:extLst>
          </p:cNvPr>
          <p:cNvCxnSpPr>
            <a:cxnSpLocks/>
            <a:stCxn id="25" idx="0"/>
            <a:endCxn id="55" idx="2"/>
          </p:cNvCxnSpPr>
          <p:nvPr/>
        </p:nvCxnSpPr>
        <p:spPr>
          <a:xfrm rot="5400000" flipH="1" flipV="1">
            <a:off x="9950492" y="3116637"/>
            <a:ext cx="1023899" cy="1325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3C8F3D8-908E-37B7-BC64-1E0B80C6AB17}"/>
              </a:ext>
            </a:extLst>
          </p:cNvPr>
          <p:cNvGrpSpPr/>
          <p:nvPr/>
        </p:nvGrpSpPr>
        <p:grpSpPr>
          <a:xfrm>
            <a:off x="6755887" y="1043754"/>
            <a:ext cx="337413" cy="295281"/>
            <a:chOff x="10385106" y="1921164"/>
            <a:chExt cx="341631" cy="298972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1C2D889-85B9-E420-CB1E-4CF8CA9EA208}"/>
                </a:ext>
              </a:extLst>
            </p:cNvPr>
            <p:cNvSpPr/>
            <p:nvPr/>
          </p:nvSpPr>
          <p:spPr>
            <a:xfrm>
              <a:off x="10385106" y="2001742"/>
              <a:ext cx="132555" cy="92387"/>
            </a:xfrm>
            <a:custGeom>
              <a:avLst/>
              <a:gdLst>
                <a:gd name="connsiteX0" fmla="*/ 100750 w 142754"/>
                <a:gd name="connsiteY0" fmla="*/ 99972 h 99495"/>
                <a:gd name="connsiteX1" fmla="*/ 0 w 142754"/>
                <a:gd name="connsiteY1" fmla="*/ 99972 h 99495"/>
                <a:gd name="connsiteX2" fmla="*/ 0 w 142754"/>
                <a:gd name="connsiteY2" fmla="*/ 87556 h 99495"/>
                <a:gd name="connsiteX3" fmla="*/ 68825 w 142754"/>
                <a:gd name="connsiteY3" fmla="*/ 0 h 99495"/>
                <a:gd name="connsiteX4" fmla="*/ 117578 w 142754"/>
                <a:gd name="connsiteY4" fmla="*/ 0 h 99495"/>
                <a:gd name="connsiteX5" fmla="*/ 146388 w 142754"/>
                <a:gd name="connsiteY5" fmla="*/ 12675 h 9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754" h="99495">
                  <a:moveTo>
                    <a:pt x="100750" y="99972"/>
                  </a:moveTo>
                  <a:lnTo>
                    <a:pt x="0" y="99972"/>
                  </a:lnTo>
                  <a:lnTo>
                    <a:pt x="0" y="87556"/>
                  </a:lnTo>
                  <a:cubicBezTo>
                    <a:pt x="95" y="46022"/>
                    <a:pt x="28489" y="9901"/>
                    <a:pt x="68825" y="0"/>
                  </a:cubicBezTo>
                  <a:cubicBezTo>
                    <a:pt x="84030" y="8246"/>
                    <a:pt x="102373" y="8246"/>
                    <a:pt x="117578" y="0"/>
                  </a:cubicBezTo>
                  <a:cubicBezTo>
                    <a:pt x="127852" y="2498"/>
                    <a:pt x="137605" y="6788"/>
                    <a:pt x="146388" y="12675"/>
                  </a:cubicBezTo>
                </a:path>
              </a:pathLst>
            </a:custGeom>
            <a:noFill/>
            <a:ln w="25400" cap="flat">
              <a:solidFill>
                <a:schemeClr val="tx2">
                  <a:lumMod val="75000"/>
                  <a:lumOff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3BAD6D9-7739-45F2-BE38-ADB8AE7230A9}"/>
                </a:ext>
              </a:extLst>
            </p:cNvPr>
            <p:cNvSpPr/>
            <p:nvPr/>
          </p:nvSpPr>
          <p:spPr>
            <a:xfrm>
              <a:off x="10428459" y="1921164"/>
              <a:ext cx="84353" cy="84353"/>
            </a:xfrm>
            <a:custGeom>
              <a:avLst/>
              <a:gdLst>
                <a:gd name="connsiteX0" fmla="*/ 68769 w 90843"/>
                <a:gd name="connsiteY0" fmla="*/ 86995 h 90843"/>
                <a:gd name="connsiteX1" fmla="*/ 86995 w 90843"/>
                <a:gd name="connsiteY1" fmla="*/ 23996 h 90843"/>
                <a:gd name="connsiteX2" fmla="*/ 23996 w 90843"/>
                <a:gd name="connsiteY2" fmla="*/ 5770 h 90843"/>
                <a:gd name="connsiteX3" fmla="*/ 5770 w 90843"/>
                <a:gd name="connsiteY3" fmla="*/ 68769 h 90843"/>
                <a:gd name="connsiteX4" fmla="*/ 23996 w 90843"/>
                <a:gd name="connsiteY4" fmla="*/ 86995 h 90843"/>
                <a:gd name="connsiteX5" fmla="*/ 68769 w 90843"/>
                <a:gd name="connsiteY5" fmla="*/ 86995 h 9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43" h="90843">
                  <a:moveTo>
                    <a:pt x="68769" y="86995"/>
                  </a:moveTo>
                  <a:cubicBezTo>
                    <a:pt x="91198" y="74631"/>
                    <a:pt x="99358" y="46425"/>
                    <a:pt x="86995" y="23996"/>
                  </a:cubicBezTo>
                  <a:cubicBezTo>
                    <a:pt x="74631" y="1566"/>
                    <a:pt x="46425" y="-6594"/>
                    <a:pt x="23996" y="5770"/>
                  </a:cubicBezTo>
                  <a:cubicBezTo>
                    <a:pt x="1566" y="18134"/>
                    <a:pt x="-6594" y="46339"/>
                    <a:pt x="5770" y="68769"/>
                  </a:cubicBezTo>
                  <a:cubicBezTo>
                    <a:pt x="10001" y="76444"/>
                    <a:pt x="16320" y="82764"/>
                    <a:pt x="23996" y="86995"/>
                  </a:cubicBezTo>
                  <a:cubicBezTo>
                    <a:pt x="37948" y="94611"/>
                    <a:pt x="54816" y="94611"/>
                    <a:pt x="68769" y="86995"/>
                  </a:cubicBezTo>
                </a:path>
              </a:pathLst>
            </a:custGeom>
            <a:noFill/>
            <a:ln w="25400" cap="flat">
              <a:solidFill>
                <a:schemeClr val="tx2">
                  <a:lumMod val="75000"/>
                  <a:lumOff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A6F4D4D-CAFA-FC94-5EB6-4DE3A48BE526}"/>
                </a:ext>
              </a:extLst>
            </p:cNvPr>
            <p:cNvSpPr/>
            <p:nvPr/>
          </p:nvSpPr>
          <p:spPr>
            <a:xfrm>
              <a:off x="10594182" y="2001782"/>
              <a:ext cx="132555" cy="92387"/>
            </a:xfrm>
            <a:custGeom>
              <a:avLst/>
              <a:gdLst>
                <a:gd name="connsiteX0" fmla="*/ 0 w 142754"/>
                <a:gd name="connsiteY0" fmla="*/ 12978 h 99495"/>
                <a:gd name="connsiteX1" fmla="*/ 29113 w 142754"/>
                <a:gd name="connsiteY1" fmla="*/ 0 h 99495"/>
                <a:gd name="connsiteX2" fmla="*/ 77953 w 142754"/>
                <a:gd name="connsiteY2" fmla="*/ 0 h 99495"/>
                <a:gd name="connsiteX3" fmla="*/ 146864 w 142754"/>
                <a:gd name="connsiteY3" fmla="*/ 87556 h 99495"/>
                <a:gd name="connsiteX4" fmla="*/ 146864 w 142754"/>
                <a:gd name="connsiteY4" fmla="*/ 99972 h 99495"/>
                <a:gd name="connsiteX5" fmla="*/ 46287 w 142754"/>
                <a:gd name="connsiteY5" fmla="*/ 99972 h 9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754" h="99495">
                  <a:moveTo>
                    <a:pt x="0" y="12978"/>
                  </a:moveTo>
                  <a:cubicBezTo>
                    <a:pt x="8824" y="6899"/>
                    <a:pt x="18694" y="2500"/>
                    <a:pt x="29113" y="0"/>
                  </a:cubicBezTo>
                  <a:cubicBezTo>
                    <a:pt x="44349" y="8246"/>
                    <a:pt x="62717" y="8246"/>
                    <a:pt x="77953" y="0"/>
                  </a:cubicBezTo>
                  <a:cubicBezTo>
                    <a:pt x="118333" y="9854"/>
                    <a:pt x="146775" y="45992"/>
                    <a:pt x="146864" y="87556"/>
                  </a:cubicBezTo>
                  <a:lnTo>
                    <a:pt x="146864" y="99972"/>
                  </a:lnTo>
                  <a:lnTo>
                    <a:pt x="46287" y="99972"/>
                  </a:lnTo>
                </a:path>
              </a:pathLst>
            </a:custGeom>
            <a:noFill/>
            <a:ln w="25400" cap="flat">
              <a:solidFill>
                <a:schemeClr val="tx2">
                  <a:lumMod val="75000"/>
                  <a:lumOff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EC7C3EF-C5ED-B75C-E46B-8183CAD91E16}"/>
                </a:ext>
              </a:extLst>
            </p:cNvPr>
            <p:cNvSpPr/>
            <p:nvPr/>
          </p:nvSpPr>
          <p:spPr>
            <a:xfrm>
              <a:off x="10600721" y="1921175"/>
              <a:ext cx="84353" cy="84353"/>
            </a:xfrm>
            <a:custGeom>
              <a:avLst/>
              <a:gdLst>
                <a:gd name="connsiteX0" fmla="*/ 68790 w 90843"/>
                <a:gd name="connsiteY0" fmla="*/ 86983 h 90843"/>
                <a:gd name="connsiteX1" fmla="*/ 86983 w 90843"/>
                <a:gd name="connsiteY1" fmla="*/ 23974 h 90843"/>
                <a:gd name="connsiteX2" fmla="*/ 23974 w 90843"/>
                <a:gd name="connsiteY2" fmla="*/ 5782 h 90843"/>
                <a:gd name="connsiteX3" fmla="*/ 5782 w 90843"/>
                <a:gd name="connsiteY3" fmla="*/ 68790 h 90843"/>
                <a:gd name="connsiteX4" fmla="*/ 23974 w 90843"/>
                <a:gd name="connsiteY4" fmla="*/ 86983 h 90843"/>
                <a:gd name="connsiteX5" fmla="*/ 68790 w 90843"/>
                <a:gd name="connsiteY5" fmla="*/ 86983 h 9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43" h="90843">
                  <a:moveTo>
                    <a:pt x="68790" y="86983"/>
                  </a:moveTo>
                  <a:cubicBezTo>
                    <a:pt x="91213" y="74607"/>
                    <a:pt x="99358" y="46397"/>
                    <a:pt x="86983" y="23974"/>
                  </a:cubicBezTo>
                  <a:cubicBezTo>
                    <a:pt x="74607" y="1551"/>
                    <a:pt x="46397" y="-6594"/>
                    <a:pt x="23974" y="5782"/>
                  </a:cubicBezTo>
                  <a:cubicBezTo>
                    <a:pt x="1551" y="18158"/>
                    <a:pt x="-6594" y="46367"/>
                    <a:pt x="5782" y="68790"/>
                  </a:cubicBezTo>
                  <a:cubicBezTo>
                    <a:pt x="10009" y="76449"/>
                    <a:pt x="16316" y="82756"/>
                    <a:pt x="23974" y="86983"/>
                  </a:cubicBezTo>
                  <a:cubicBezTo>
                    <a:pt x="37942" y="94599"/>
                    <a:pt x="54822" y="94599"/>
                    <a:pt x="68790" y="86983"/>
                  </a:cubicBezTo>
                </a:path>
              </a:pathLst>
            </a:custGeom>
            <a:noFill/>
            <a:ln w="25400" cap="flat">
              <a:solidFill>
                <a:schemeClr val="tx2">
                  <a:lumMod val="75000"/>
                  <a:lumOff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81C9C4F-E86E-12AE-DE30-C0287B08B781}"/>
                </a:ext>
              </a:extLst>
            </p:cNvPr>
            <p:cNvGrpSpPr/>
            <p:nvPr/>
          </p:nvGrpSpPr>
          <p:grpSpPr>
            <a:xfrm>
              <a:off x="10455009" y="2016860"/>
              <a:ext cx="205314" cy="203276"/>
              <a:chOff x="10122609" y="2079094"/>
              <a:chExt cx="263880" cy="261260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5FE24C9-926D-4691-D421-9F16DAA8B6D2}"/>
                  </a:ext>
                </a:extLst>
              </p:cNvPr>
              <p:cNvSpPr/>
              <p:nvPr/>
            </p:nvSpPr>
            <p:spPr>
              <a:xfrm>
                <a:off x="10122609" y="2201925"/>
                <a:ext cx="263880" cy="138429"/>
              </a:xfrm>
              <a:custGeom>
                <a:avLst/>
                <a:gdLst>
                  <a:gd name="connsiteX0" fmla="*/ 263880 w 263879"/>
                  <a:gd name="connsiteY0" fmla="*/ 123937 h 138428"/>
                  <a:gd name="connsiteX1" fmla="*/ 263880 w 263879"/>
                  <a:gd name="connsiteY1" fmla="*/ 141241 h 138428"/>
                  <a:gd name="connsiteX2" fmla="*/ 0 w 263879"/>
                  <a:gd name="connsiteY2" fmla="*/ 141241 h 138428"/>
                  <a:gd name="connsiteX3" fmla="*/ 0 w 263879"/>
                  <a:gd name="connsiteY3" fmla="*/ 123937 h 138428"/>
                  <a:gd name="connsiteX4" fmla="*/ 97246 w 263879"/>
                  <a:gd name="connsiteY4" fmla="*/ 0 h 138428"/>
                  <a:gd name="connsiteX5" fmla="*/ 166461 w 263879"/>
                  <a:gd name="connsiteY5" fmla="*/ 0 h 138428"/>
                  <a:gd name="connsiteX6" fmla="*/ 263880 w 263879"/>
                  <a:gd name="connsiteY6" fmla="*/ 123937 h 13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3879" h="138428">
                    <a:moveTo>
                      <a:pt x="263880" y="123937"/>
                    </a:moveTo>
                    <a:lnTo>
                      <a:pt x="263880" y="141241"/>
                    </a:lnTo>
                    <a:lnTo>
                      <a:pt x="0" y="141241"/>
                    </a:lnTo>
                    <a:lnTo>
                      <a:pt x="0" y="123937"/>
                    </a:lnTo>
                    <a:cubicBezTo>
                      <a:pt x="99" y="65192"/>
                      <a:pt x="40211" y="14070"/>
                      <a:pt x="97246" y="0"/>
                    </a:cubicBezTo>
                    <a:cubicBezTo>
                      <a:pt x="118834" y="11700"/>
                      <a:pt x="144872" y="11700"/>
                      <a:pt x="166461" y="0"/>
                    </a:cubicBezTo>
                    <a:cubicBezTo>
                      <a:pt x="223565" y="14003"/>
                      <a:pt x="263762" y="65141"/>
                      <a:pt x="263880" y="123937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tx2">
                    <a:lumMod val="75000"/>
                    <a:lumOff val="2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lnSpc>
                    <a:spcPct val="80000"/>
                  </a:lnSpc>
                </a:pPr>
                <a:endParaRPr lang="en-AU" sz="14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4422A5D-BE49-2AA4-9704-39EA7ABCD6A5}"/>
                  </a:ext>
                </a:extLst>
              </p:cNvPr>
              <p:cNvSpPr/>
              <p:nvPr/>
            </p:nvSpPr>
            <p:spPr>
              <a:xfrm>
                <a:off x="10188567" y="2079094"/>
                <a:ext cx="129777" cy="129777"/>
              </a:xfrm>
              <a:custGeom>
                <a:avLst/>
                <a:gdLst>
                  <a:gd name="connsiteX0" fmla="*/ 97345 w 129776"/>
                  <a:gd name="connsiteY0" fmla="*/ 123091 h 129776"/>
                  <a:gd name="connsiteX1" fmla="*/ 123091 w 129776"/>
                  <a:gd name="connsiteY1" fmla="*/ 33927 h 129776"/>
                  <a:gd name="connsiteX2" fmla="*/ 33927 w 129776"/>
                  <a:gd name="connsiteY2" fmla="*/ 8181 h 129776"/>
                  <a:gd name="connsiteX3" fmla="*/ 8181 w 129776"/>
                  <a:gd name="connsiteY3" fmla="*/ 97345 h 129776"/>
                  <a:gd name="connsiteX4" fmla="*/ 33927 w 129776"/>
                  <a:gd name="connsiteY4" fmla="*/ 123091 h 129776"/>
                  <a:gd name="connsiteX5" fmla="*/ 97345 w 129776"/>
                  <a:gd name="connsiteY5" fmla="*/ 123091 h 12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9776" h="129776">
                    <a:moveTo>
                      <a:pt x="97345" y="123091"/>
                    </a:moveTo>
                    <a:cubicBezTo>
                      <a:pt x="129076" y="105578"/>
                      <a:pt x="140603" y="65659"/>
                      <a:pt x="123091" y="33927"/>
                    </a:cubicBezTo>
                    <a:cubicBezTo>
                      <a:pt x="105578" y="2196"/>
                      <a:pt x="65659" y="-9331"/>
                      <a:pt x="33927" y="8181"/>
                    </a:cubicBezTo>
                    <a:cubicBezTo>
                      <a:pt x="2196" y="25694"/>
                      <a:pt x="-9331" y="65614"/>
                      <a:pt x="8181" y="97345"/>
                    </a:cubicBezTo>
                    <a:cubicBezTo>
                      <a:pt x="14163" y="108183"/>
                      <a:pt x="23089" y="117109"/>
                      <a:pt x="33927" y="123091"/>
                    </a:cubicBezTo>
                    <a:cubicBezTo>
                      <a:pt x="53690" y="133878"/>
                      <a:pt x="77582" y="133878"/>
                      <a:pt x="97345" y="123091"/>
                    </a:cubicBezTo>
                  </a:path>
                </a:pathLst>
              </a:custGeom>
              <a:noFill/>
              <a:ln w="25400" cap="flat">
                <a:solidFill>
                  <a:schemeClr val="tx2">
                    <a:lumMod val="75000"/>
                    <a:lumOff val="2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lnSpc>
                    <a:spcPct val="80000"/>
                  </a:lnSpc>
                </a:pPr>
                <a:endParaRPr lang="en-AU" sz="14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31D564C-BADF-A6F7-A4A6-244F69B434D0}"/>
              </a:ext>
            </a:extLst>
          </p:cNvPr>
          <p:cNvCxnSpPr>
            <a:cxnSpLocks/>
            <a:stCxn id="72" idx="2"/>
            <a:endCxn id="50" idx="0"/>
          </p:cNvCxnSpPr>
          <p:nvPr/>
        </p:nvCxnSpPr>
        <p:spPr>
          <a:xfrm flipH="1">
            <a:off x="4767679" y="1341197"/>
            <a:ext cx="2057248" cy="308398"/>
          </a:xfrm>
          <a:prstGeom prst="bentConnector4">
            <a:avLst>
              <a:gd name="adj1" fmla="val -4565"/>
              <a:gd name="adj2" fmla="val 49649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E82A0EA6-84A0-9FDB-898F-40460FCF5353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6875613" y="1496154"/>
            <a:ext cx="3587491" cy="153440"/>
          </a:xfrm>
          <a:prstGeom prst="bentConnector2">
            <a:avLst/>
          </a:prstGeom>
          <a:ln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7EC213C6-5A17-6C4E-5BD1-C37C8A0ABF03}"/>
              </a:ext>
            </a:extLst>
          </p:cNvPr>
          <p:cNvSpPr/>
          <p:nvPr/>
        </p:nvSpPr>
        <p:spPr>
          <a:xfrm>
            <a:off x="7261093" y="2049739"/>
            <a:ext cx="1985029" cy="971384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Intent Detection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CEB2F8B-BA89-742B-7726-02FA6021D0DD}"/>
              </a:ext>
            </a:extLst>
          </p:cNvPr>
          <p:cNvSpPr/>
          <p:nvPr/>
        </p:nvSpPr>
        <p:spPr>
          <a:xfrm>
            <a:off x="7337679" y="2376674"/>
            <a:ext cx="1831855" cy="5692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/ Command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CF8CAD97-DA37-85FF-0F69-A55BA529CB2E}"/>
              </a:ext>
            </a:extLst>
          </p:cNvPr>
          <p:cNvCxnSpPr>
            <a:cxnSpLocks/>
            <a:stCxn id="50" idx="3"/>
            <a:endCxn id="77" idx="1"/>
          </p:cNvCxnSpPr>
          <p:nvPr/>
        </p:nvCxnSpPr>
        <p:spPr>
          <a:xfrm>
            <a:off x="5932123" y="2127473"/>
            <a:ext cx="1405556" cy="533850"/>
          </a:xfrm>
          <a:prstGeom prst="bentConnector3">
            <a:avLst>
              <a:gd name="adj1" fmla="val 73484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D3C1CAA-363D-AA24-B3A6-FBC694F47E27}"/>
              </a:ext>
            </a:extLst>
          </p:cNvPr>
          <p:cNvCxnSpPr>
            <a:cxnSpLocks/>
            <a:stCxn id="48" idx="2"/>
          </p:cNvCxnSpPr>
          <p:nvPr/>
        </p:nvCxnSpPr>
        <p:spPr>
          <a:xfrm rot="5400000">
            <a:off x="2885657" y="4536904"/>
            <a:ext cx="489906" cy="1529479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Picture 6">
            <a:extLst>
              <a:ext uri="{FF2B5EF4-FFF2-40B4-BE49-F238E27FC236}">
                <a16:creationId xmlns:a16="http://schemas.microsoft.com/office/drawing/2014/main" id="{4C937780-B57F-8437-70BA-83AE6C60E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583" y="4648472"/>
            <a:ext cx="315057" cy="32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0D998A9-ACA9-045F-0662-B79FC9697CD3}"/>
              </a:ext>
            </a:extLst>
          </p:cNvPr>
          <p:cNvCxnSpPr>
            <a:cxnSpLocks/>
            <a:stCxn id="50" idx="2"/>
            <a:endCxn id="49" idx="0"/>
          </p:cNvCxnSpPr>
          <p:nvPr/>
        </p:nvCxnSpPr>
        <p:spPr>
          <a:xfrm rot="5400000">
            <a:off x="4197534" y="2303165"/>
            <a:ext cx="267961" cy="872331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C113DFB2-8732-4746-8944-0F2795CCFFE6}"/>
              </a:ext>
            </a:extLst>
          </p:cNvPr>
          <p:cNvSpPr/>
          <p:nvPr/>
        </p:nvSpPr>
        <p:spPr>
          <a:xfrm>
            <a:off x="5077561" y="2871410"/>
            <a:ext cx="1743785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NL–to-Query Language</a:t>
            </a: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EF4C38E4-2A98-D9EA-216C-75F4E6258E74}"/>
              </a:ext>
            </a:extLst>
          </p:cNvPr>
          <p:cNvCxnSpPr>
            <a:cxnSpLocks/>
            <a:stCxn id="50" idx="2"/>
            <a:endCxn id="82" idx="0"/>
          </p:cNvCxnSpPr>
          <p:nvPr/>
        </p:nvCxnSpPr>
        <p:spPr>
          <a:xfrm rot="16200000" flipH="1">
            <a:off x="5225536" y="2147492"/>
            <a:ext cx="266060" cy="1181775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FEC5AD27-F89D-7E7E-A756-4D3192F2985F}"/>
              </a:ext>
            </a:extLst>
          </p:cNvPr>
          <p:cNvCxnSpPr>
            <a:cxnSpLocks/>
            <a:stCxn id="82" idx="2"/>
            <a:endCxn id="2" idx="0"/>
          </p:cNvCxnSpPr>
          <p:nvPr/>
        </p:nvCxnSpPr>
        <p:spPr>
          <a:xfrm rot="5400000">
            <a:off x="5811828" y="3963307"/>
            <a:ext cx="273769" cy="1484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35C89CE-24E1-CFE9-190D-4029A30138F1}"/>
              </a:ext>
            </a:extLst>
          </p:cNvPr>
          <p:cNvCxnSpPr>
            <a:cxnSpLocks/>
            <a:stCxn id="82" idx="1"/>
            <a:endCxn id="47" idx="4"/>
          </p:cNvCxnSpPr>
          <p:nvPr/>
        </p:nvCxnSpPr>
        <p:spPr>
          <a:xfrm rot="10800000" flipV="1">
            <a:off x="2365871" y="3349287"/>
            <a:ext cx="2711691" cy="2461057"/>
          </a:xfrm>
          <a:prstGeom prst="bentConnector3">
            <a:avLst>
              <a:gd name="adj1" fmla="val 558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0FB4D7F5-8891-887A-2A82-8F92C7BD19A4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6396001" y="4608657"/>
            <a:ext cx="485999" cy="1382061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3D8C4B2-8C1C-AC11-BA70-09A09DABA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7100000">
            <a:off x="10657847" y="5267881"/>
            <a:ext cx="890649" cy="890649"/>
          </a:xfrm>
          <a:prstGeom prst="ellipse">
            <a:avLst/>
          </a:prstGeom>
          <a:gradFill flip="none" rotWithShape="1">
            <a:gsLst>
              <a:gs pos="63000">
                <a:schemeClr val="bg2"/>
              </a:gs>
              <a:gs pos="14000">
                <a:schemeClr val="tx2"/>
              </a:gs>
              <a:gs pos="81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5ED8906-FB70-8B67-E6C7-CB99BA948DFD}"/>
              </a:ext>
            </a:extLst>
          </p:cNvPr>
          <p:cNvCxnSpPr>
            <a:cxnSpLocks/>
            <a:stCxn id="76" idx="3"/>
            <a:endCxn id="25" idx="1"/>
          </p:cNvCxnSpPr>
          <p:nvPr/>
        </p:nvCxnSpPr>
        <p:spPr>
          <a:xfrm>
            <a:off x="9246122" y="2535431"/>
            <a:ext cx="890120" cy="1419354"/>
          </a:xfrm>
          <a:prstGeom prst="bentConnector3">
            <a:avLst>
              <a:gd name="adj1" fmla="val 33645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18BF41F-A661-EEB4-06B0-6B1F67E905E8}"/>
              </a:ext>
            </a:extLst>
          </p:cNvPr>
          <p:cNvCxnSpPr>
            <a:cxnSpLocks/>
            <a:stCxn id="52" idx="3"/>
            <a:endCxn id="25" idx="1"/>
          </p:cNvCxnSpPr>
          <p:nvPr/>
        </p:nvCxnSpPr>
        <p:spPr>
          <a:xfrm flipV="1">
            <a:off x="9246123" y="3954785"/>
            <a:ext cx="890119" cy="1033676"/>
          </a:xfrm>
          <a:prstGeom prst="bentConnector3">
            <a:avLst>
              <a:gd name="adj1" fmla="val 33964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16557013-E136-A751-8271-7A255C555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6242" y="3629248"/>
            <a:ext cx="651073" cy="6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31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92BF30F0-4856-9C00-DCDA-60B578EC3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6517224">
            <a:off x="248620" y="356459"/>
            <a:ext cx="1097280" cy="1097280"/>
          </a:xfrm>
          <a:prstGeom prst="ellipse">
            <a:avLst/>
          </a:prstGeom>
          <a:gradFill flip="none" rotWithShape="1">
            <a:gsLst>
              <a:gs pos="44000">
                <a:schemeClr val="bg2"/>
              </a:gs>
              <a:gs pos="0">
                <a:schemeClr val="accent2"/>
              </a:gs>
              <a:gs pos="81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209D3D-8E6E-B5E0-0D66-CD50E1D14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6096000" y="-7633483"/>
            <a:ext cx="9311057" cy="9311057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28">
            <a:extLst>
              <a:ext uri="{FF2B5EF4-FFF2-40B4-BE49-F238E27FC236}">
                <a16:creationId xmlns:a16="http://schemas.microsoft.com/office/drawing/2014/main" id="{5E8CCDDA-BB51-8697-4166-37793CA78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557" y="690464"/>
            <a:ext cx="11779380" cy="1047977"/>
          </a:xfrm>
        </p:spPr>
        <p:txBody>
          <a:bodyPr/>
          <a:lstStyle/>
          <a:p>
            <a:r>
              <a:rPr lang="en-US" sz="4800" dirty="0"/>
              <a:t>Scenario guidance </a:t>
            </a:r>
            <a:br>
              <a:rPr lang="en-US" sz="5400" dirty="0"/>
            </a:br>
            <a:r>
              <a:rPr lang="en-US" sz="2000" dirty="0">
                <a:solidFill>
                  <a:schemeClr val="bg2"/>
                </a:solidFill>
              </a:rPr>
              <a:t>Azure AI Search vs Azure </a:t>
            </a:r>
            <a:r>
              <a:rPr lang="en-US" sz="2000" dirty="0" err="1">
                <a:solidFill>
                  <a:schemeClr val="bg2"/>
                </a:solidFill>
              </a:rPr>
              <a:t>Databases+Vector</a:t>
            </a:r>
            <a:r>
              <a:rPr lang="en-US" sz="2000" dirty="0">
                <a:solidFill>
                  <a:schemeClr val="bg2"/>
                </a:solidFill>
              </a:rPr>
              <a:t> Search vs Omni-source Approach</a:t>
            </a:r>
            <a:endParaRPr lang="en-US" sz="4400" dirty="0">
              <a:solidFill>
                <a:schemeClr val="bg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D4282F-5AE3-C66D-70AB-1A9C61250365}"/>
              </a:ext>
            </a:extLst>
          </p:cNvPr>
          <p:cNvSpPr txBox="1"/>
          <p:nvPr/>
        </p:nvSpPr>
        <p:spPr>
          <a:xfrm>
            <a:off x="8273242" y="2711489"/>
            <a:ext cx="3474720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Messaging tagline</a:t>
            </a: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1400" i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Best relevance and best performance: highest quality results and highest degree of customizability for optimal cost and performance”</a:t>
            </a:r>
          </a:p>
          <a:p>
            <a:endParaRPr lang="en-US" sz="1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value proposition</a:t>
            </a:r>
          </a:p>
          <a:p>
            <a:endParaRPr lang="en-US" sz="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Highest quality results at                                    lowest cost</a:t>
            </a:r>
            <a:endParaRPr lang="en-US" sz="1400" i="1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7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i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to use</a:t>
            </a:r>
          </a:p>
          <a:p>
            <a:endParaRPr lang="en-US" sz="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Relevance: offers most relevant results (via user intent detection and query routing) and best customizability at lowest price point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B5DF1-1222-E37A-ED0C-8542FCB96809}"/>
              </a:ext>
            </a:extLst>
          </p:cNvPr>
          <p:cNvSpPr txBox="1"/>
          <p:nvPr/>
        </p:nvSpPr>
        <p:spPr>
          <a:xfrm>
            <a:off x="610263" y="2703008"/>
            <a:ext cx="3474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Messaging tagline</a:t>
            </a: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1400" i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Best similarity search and support for existing data sources: highest number of supported data sources and the best semantic and hybrid search capabilities out of the box”</a:t>
            </a:r>
          </a:p>
          <a:p>
            <a:endParaRPr lang="en-US" sz="1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value proposition</a:t>
            </a:r>
          </a:p>
          <a:p>
            <a:endParaRPr lang="en-US" sz="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Best out of the box semantic and                  hybrid search</a:t>
            </a:r>
          </a:p>
          <a:p>
            <a:endParaRPr lang="en-US" sz="1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to use</a:t>
            </a:r>
          </a:p>
          <a:p>
            <a:endParaRPr lang="en-US" sz="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Relevance: offers most relevant results in similarity search (via ranking and hybrid search) and best support for variety of data sources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AD910E-8BDD-5251-E39D-1EFC9C3E907D}"/>
              </a:ext>
            </a:extLst>
          </p:cNvPr>
          <p:cNvSpPr txBox="1"/>
          <p:nvPr/>
        </p:nvSpPr>
        <p:spPr>
          <a:xfrm>
            <a:off x="4463971" y="2708120"/>
            <a:ext cx="3474720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Messaging tagline</a:t>
            </a: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1400" i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Keep your data where it is: native, built-in vector search capabilities at scale”</a:t>
            </a:r>
          </a:p>
          <a:p>
            <a:endParaRPr lang="en-US" sz="1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value proposition</a:t>
            </a:r>
          </a:p>
          <a:p>
            <a:endParaRPr lang="en-US" sz="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Operational efficiency: no data    movement required</a:t>
            </a:r>
            <a:endParaRPr lang="en-US" sz="1400" i="1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7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i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to use</a:t>
            </a:r>
          </a:p>
          <a:p>
            <a:endParaRPr lang="en-US" sz="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Operational impact: if you do not want to or can’t  move your data outside of your operational database</a:t>
            </a: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561D12-D7DD-90E5-99C0-09B1F69431AE}"/>
              </a:ext>
            </a:extLst>
          </p:cNvPr>
          <p:cNvSpPr txBox="1"/>
          <p:nvPr/>
        </p:nvSpPr>
        <p:spPr>
          <a:xfrm>
            <a:off x="1329109" y="2247766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AI Search</a:t>
            </a:r>
          </a:p>
        </p:txBody>
      </p:sp>
      <p:pic>
        <p:nvPicPr>
          <p:cNvPr id="3" name="Picture 2" descr="Pricing - Azure AI Search | Microsoft Azure">
            <a:extLst>
              <a:ext uri="{FF2B5EF4-FFF2-40B4-BE49-F238E27FC236}">
                <a16:creationId xmlns:a16="http://schemas.microsoft.com/office/drawing/2014/main" id="{0E1D486B-16C5-0255-9C79-CED624A83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097" y="1922346"/>
            <a:ext cx="70349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36997F-3BE6-422D-E7DC-C5E56BF5D96B}"/>
              </a:ext>
            </a:extLst>
          </p:cNvPr>
          <p:cNvSpPr txBox="1"/>
          <p:nvPr/>
        </p:nvSpPr>
        <p:spPr>
          <a:xfrm>
            <a:off x="4691117" y="2243994"/>
            <a:ext cx="3033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Vector Search in Azure Databases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962BF-A1E4-EB81-7EE5-8CA585616198}"/>
              </a:ext>
            </a:extLst>
          </p:cNvPr>
          <p:cNvSpPr txBox="1"/>
          <p:nvPr/>
        </p:nvSpPr>
        <p:spPr>
          <a:xfrm>
            <a:off x="8450922" y="2264716"/>
            <a:ext cx="3708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OmniRAG (</a:t>
            </a:r>
            <a:r>
              <a:rPr lang="en-US" sz="1400" dirty="0" err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Graph+Vector+Raw</a:t>
            </a:r>
            <a:r>
              <a:rPr lang="en-US" sz="14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</a:p>
        </p:txBody>
      </p:sp>
      <p:pic>
        <p:nvPicPr>
          <p:cNvPr id="6" name="Picture 4" descr="Azure Cosmos DB Logo PNG Vector (PDF) Free Download">
            <a:extLst>
              <a:ext uri="{FF2B5EF4-FFF2-40B4-BE49-F238E27FC236}">
                <a16:creationId xmlns:a16="http://schemas.microsoft.com/office/drawing/2014/main" id="{86DB6D91-F0F3-7177-6628-7DFFBFC0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70" y="1873033"/>
            <a:ext cx="413885" cy="4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hoosing the right PostgreSQL workloads on Azure | by Michael John Peña |  Medium">
            <a:extLst>
              <a:ext uri="{FF2B5EF4-FFF2-40B4-BE49-F238E27FC236}">
                <a16:creationId xmlns:a16="http://schemas.microsoft.com/office/drawing/2014/main" id="{15597354-9468-E4F6-B962-AE97D657D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69" y="1849179"/>
            <a:ext cx="411125" cy="41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7B4B48E-23A5-B4BB-13EF-41EF1D72D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65800" y="1851663"/>
            <a:ext cx="440015" cy="44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1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92BF30F0-4856-9C00-DCDA-60B578EC3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6517224">
            <a:off x="248620" y="356459"/>
            <a:ext cx="1097280" cy="1097280"/>
          </a:xfrm>
          <a:prstGeom prst="ellipse">
            <a:avLst/>
          </a:prstGeom>
          <a:gradFill flip="none" rotWithShape="1">
            <a:gsLst>
              <a:gs pos="44000">
                <a:schemeClr val="bg2"/>
              </a:gs>
              <a:gs pos="0">
                <a:schemeClr val="accent2"/>
              </a:gs>
              <a:gs pos="81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209D3D-8E6E-B5E0-0D66-CD50E1D14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6096000" y="-7633483"/>
            <a:ext cx="9311057" cy="9311057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28">
            <a:extLst>
              <a:ext uri="{FF2B5EF4-FFF2-40B4-BE49-F238E27FC236}">
                <a16:creationId xmlns:a16="http://schemas.microsoft.com/office/drawing/2014/main" id="{5E8CCDDA-BB51-8697-4166-37793CA78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557" y="841539"/>
            <a:ext cx="11779380" cy="629453"/>
          </a:xfrm>
        </p:spPr>
        <p:txBody>
          <a:bodyPr/>
          <a:lstStyle/>
          <a:p>
            <a:r>
              <a:rPr lang="en-US" sz="4800" dirty="0"/>
              <a:t>Customer use cases</a:t>
            </a:r>
            <a:endParaRPr lang="en-US" sz="4800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FB60A6-19F2-0956-BED2-7F7EC0CBF0E4}"/>
              </a:ext>
            </a:extLst>
          </p:cNvPr>
          <p:cNvSpPr txBox="1"/>
          <p:nvPr/>
        </p:nvSpPr>
        <p:spPr>
          <a:xfrm>
            <a:off x="1329109" y="2247766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AI Search</a:t>
            </a:r>
          </a:p>
        </p:txBody>
      </p:sp>
      <p:pic>
        <p:nvPicPr>
          <p:cNvPr id="12" name="Picture 2" descr="Pricing - Azure AI Search | Microsoft Azure">
            <a:extLst>
              <a:ext uri="{FF2B5EF4-FFF2-40B4-BE49-F238E27FC236}">
                <a16:creationId xmlns:a16="http://schemas.microsoft.com/office/drawing/2014/main" id="{F76392B3-43E0-478E-6208-9CE7616E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097" y="1922346"/>
            <a:ext cx="70349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826CB6-FAB2-3760-9907-F4919E99E62C}"/>
              </a:ext>
            </a:extLst>
          </p:cNvPr>
          <p:cNvSpPr txBox="1"/>
          <p:nvPr/>
        </p:nvSpPr>
        <p:spPr>
          <a:xfrm>
            <a:off x="4691117" y="2243994"/>
            <a:ext cx="3033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Vector Search in Azure Databases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13ED62-7C73-A927-B359-8DAB370F3C3E}"/>
              </a:ext>
            </a:extLst>
          </p:cNvPr>
          <p:cNvSpPr txBox="1"/>
          <p:nvPr/>
        </p:nvSpPr>
        <p:spPr>
          <a:xfrm>
            <a:off x="8344638" y="2239057"/>
            <a:ext cx="3708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OmniRAG (</a:t>
            </a:r>
            <a:r>
              <a:rPr lang="en-US" sz="1400" dirty="0" err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Graph+Vector+Raw</a:t>
            </a:r>
            <a:r>
              <a:rPr lang="en-US" sz="14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</a:p>
        </p:txBody>
      </p:sp>
      <p:pic>
        <p:nvPicPr>
          <p:cNvPr id="18" name="Picture 4" descr="Azure Cosmos DB Logo PNG Vector (PDF) Free Download">
            <a:extLst>
              <a:ext uri="{FF2B5EF4-FFF2-40B4-BE49-F238E27FC236}">
                <a16:creationId xmlns:a16="http://schemas.microsoft.com/office/drawing/2014/main" id="{DE50576A-7D8A-286A-7C0E-2393F954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70" y="1873033"/>
            <a:ext cx="413885" cy="4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hoosing the right PostgreSQL workloads on Azure | by Michael John Peña |  Medium">
            <a:extLst>
              <a:ext uri="{FF2B5EF4-FFF2-40B4-BE49-F238E27FC236}">
                <a16:creationId xmlns:a16="http://schemas.microsoft.com/office/drawing/2014/main" id="{1C545AE6-1367-A729-3F08-AF5884EBB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69" y="1849179"/>
            <a:ext cx="411125" cy="41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D4282F-5AE3-C66D-70AB-1A9C61250365}"/>
              </a:ext>
            </a:extLst>
          </p:cNvPr>
          <p:cNvSpPr txBox="1"/>
          <p:nvPr/>
        </p:nvSpPr>
        <p:spPr>
          <a:xfrm>
            <a:off x="8177822" y="2703008"/>
            <a:ext cx="34747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Generative customer support / contact center: pull customer records, screenshots, transactional data and personalized recommendations</a:t>
            </a: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Non-linear workflows based on detected user intent and data retrieval orchestration: agents, expert systems, etc.</a:t>
            </a: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AI-powered knowledge graphs (data lineage, document workflow tracking, etc.)</a:t>
            </a: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 digital twins (AI-powered digital representation of complex                       real-world relationships)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B5DF1-1222-E37A-ED0C-8542FCB96809}"/>
              </a:ext>
            </a:extLst>
          </p:cNvPr>
          <p:cNvSpPr txBox="1"/>
          <p:nvPr/>
        </p:nvSpPr>
        <p:spPr>
          <a:xfrm>
            <a:off x="610263" y="2703008"/>
            <a:ext cx="34747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Financial and/or insurance document analysis: search for specific/precise information like product codes, people names, etc.</a:t>
            </a: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 workflow support :  search vast amounts of indexed data bases on similarity or pattern</a:t>
            </a: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Exploration of variety of indexed data from numerous supported data sources (data lakes, databases, file storages)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AD910E-8BDD-5251-E39D-1EFC9C3E907D}"/>
              </a:ext>
            </a:extLst>
          </p:cNvPr>
          <p:cNvSpPr txBox="1"/>
          <p:nvPr/>
        </p:nvSpPr>
        <p:spPr>
          <a:xfrm>
            <a:off x="4513311" y="2703008"/>
            <a:ext cx="34747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Transactional applications such as eCommerce with real-time inventory data</a:t>
            </a: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Chat history for conversational context and prompt engineering</a:t>
            </a: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Semantic cache for curated FAQ and LLM interaction optimization</a:t>
            </a: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1465D99-D516-A443-28E2-E86BD05D7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0460" y="1844144"/>
            <a:ext cx="440015" cy="44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9136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8B4551-A7F0-080B-E0C4-4FD2F87844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3047" y="714749"/>
            <a:ext cx="4618268" cy="5480778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accent2"/>
                </a:solidFill>
              </a:rPr>
              <a:t>CosmosAIGraph </a:t>
            </a:r>
            <a:r>
              <a:rPr lang="en-US" sz="4800" dirty="0">
                <a:solidFill>
                  <a:schemeClr val="bg2"/>
                </a:solidFill>
              </a:rPr>
              <a:t>as </a:t>
            </a:r>
            <a:r>
              <a:rPr lang="en-US" sz="4800" dirty="0" err="1">
                <a:solidFill>
                  <a:schemeClr val="bg2"/>
                </a:solidFill>
              </a:rPr>
              <a:t>OmniRAG</a:t>
            </a:r>
            <a:r>
              <a:rPr lang="en-US" sz="4800" dirty="0">
                <a:solidFill>
                  <a:schemeClr val="bg2"/>
                </a:solidFill>
              </a:rPr>
              <a:t> implementation</a:t>
            </a:r>
            <a:br>
              <a:rPr lang="en-US" sz="4800" dirty="0">
                <a:solidFill>
                  <a:schemeClr val="accent2"/>
                </a:solidFill>
              </a:rPr>
            </a:br>
            <a:endParaRPr lang="en-US" sz="4800" dirty="0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065D39-C7CD-4548-1AF2-3E1FC682C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-3735788" y="-1096185"/>
            <a:ext cx="9311057" cy="931105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8C3A43C-AF11-F62B-5229-76DD5C7C6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060026">
            <a:off x="11061234" y="5474318"/>
            <a:ext cx="1554480" cy="1554480"/>
          </a:xfrm>
          <a:prstGeom prst="ellipse">
            <a:avLst/>
          </a:prstGeom>
          <a:gradFill flip="none" rotWithShape="1">
            <a:gsLst>
              <a:gs pos="44000">
                <a:schemeClr val="bg2"/>
              </a:gs>
              <a:gs pos="0">
                <a:schemeClr val="accent2"/>
              </a:gs>
              <a:gs pos="81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7FA6B97-2C9F-5FE8-4E78-D3A370D498F2}"/>
              </a:ext>
            </a:extLst>
          </p:cNvPr>
          <p:cNvSpPr txBox="1">
            <a:spLocks/>
          </p:cNvSpPr>
          <p:nvPr/>
        </p:nvSpPr>
        <p:spPr>
          <a:xfrm>
            <a:off x="5743294" y="1606330"/>
            <a:ext cx="4996070" cy="512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2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is it providing?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/>
            <a:endParaRPr lang="en-US" dirty="0">
              <a:solidFill>
                <a:srgbClr val="CC99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/>
            <a:endParaRPr lang="en-US" dirty="0">
              <a:solidFill>
                <a:srgbClr val="C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DF4D-6C04-F694-6738-3075E01D06E3}"/>
              </a:ext>
            </a:extLst>
          </p:cNvPr>
          <p:cNvSpPr txBox="1"/>
          <p:nvPr/>
        </p:nvSpPr>
        <p:spPr>
          <a:xfrm>
            <a:off x="5749353" y="1969883"/>
            <a:ext cx="58230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OmniRAG</a:t>
            </a:r>
            <a:r>
              <a:rPr lang="en-US" sz="18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pattern reference implementation using knowledge graph/vector database/raw database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Semi-automatic knowledge graph generation from existing data store (Cosmos DB, flat files, etc.)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 intent detection (strategy builder) </a:t>
            </a:r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powered by</a:t>
            </a:r>
            <a:r>
              <a:rPr lang="en-US" sz="18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AI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Scalable knowledge graph database/index with in-memory model (such as RDF) and fast persistent store for graph and raw data (Cosmos DB)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“Natural language to graph query” generator </a:t>
            </a:r>
            <a:endParaRPr lang="en-US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powered by AI with optional feedback loop</a:t>
            </a:r>
          </a:p>
          <a:p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302B2AE-905C-70E7-48B8-1F9FC8463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963" y="714749"/>
            <a:ext cx="1404551" cy="140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16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E0A1-5168-A099-4D63-F36459137642}"/>
              </a:ext>
            </a:extLst>
          </p:cNvPr>
          <p:cNvSpPr txBox="1">
            <a:spLocks/>
          </p:cNvSpPr>
          <p:nvPr/>
        </p:nvSpPr>
        <p:spPr>
          <a:xfrm>
            <a:off x="632314" y="427893"/>
            <a:ext cx="10302385" cy="9310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/>
                </a:solidFill>
                <a:latin typeface="Segoe Sans Display Semibold" pitchFamily="2" charset="0"/>
                <a:ea typeface="+mj-ea"/>
                <a:cs typeface="Segoe Sans Display Semibold" pitchFamily="2" charset="0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CosmosAIGraph</a:t>
            </a:r>
            <a:r>
              <a:rPr lang="en-US" sz="4000" dirty="0">
                <a:solidFill>
                  <a:schemeClr val="bg2"/>
                </a:solidFill>
              </a:rPr>
              <a:t> is based on RDF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97E4F-0114-1DC4-843D-6106CFEEE7CE}"/>
              </a:ext>
            </a:extLst>
          </p:cNvPr>
          <p:cNvSpPr txBox="1">
            <a:spLocks/>
          </p:cNvSpPr>
          <p:nvPr/>
        </p:nvSpPr>
        <p:spPr>
          <a:xfrm>
            <a:off x="931760" y="1253067"/>
            <a:ext cx="9973307" cy="4656666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i="0" kern="1200">
                <a:solidFill>
                  <a:schemeClr val="bg2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Resource Description Framework (RDF)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A set of W3C standards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Typically used for Knowledge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Web Ontology Language (OWL)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An XML syntax to define the Classes and </a:t>
            </a:r>
            <a:r>
              <a:rPr lang="en-US" sz="1400" dirty="0" err="1">
                <a:solidFill>
                  <a:schemeClr val="tx2"/>
                </a:solidFill>
              </a:rPr>
              <a:t>ObjectProperites</a:t>
            </a:r>
            <a:r>
              <a:rPr lang="en-US" sz="1400" dirty="0">
                <a:solidFill>
                  <a:schemeClr val="tx2"/>
                </a:solidFill>
              </a:rPr>
              <a:t> of your graph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Think of these as the Entities and Relationships, or your graph </a:t>
            </a:r>
            <a:r>
              <a:rPr lang="en-US" sz="1400" b="1" dirty="0">
                <a:solidFill>
                  <a:schemeClr val="tx2"/>
                </a:solidFill>
              </a:rPr>
              <a:t>schema</a:t>
            </a:r>
            <a:endParaRPr lang="en-US" sz="14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Triples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A graph </a:t>
            </a:r>
            <a:r>
              <a:rPr lang="en-US" sz="1400" b="1" dirty="0">
                <a:solidFill>
                  <a:schemeClr val="tx2"/>
                </a:solidFill>
              </a:rPr>
              <a:t>building block </a:t>
            </a:r>
            <a:r>
              <a:rPr lang="en-US" sz="1400" dirty="0">
                <a:solidFill>
                  <a:schemeClr val="tx2"/>
                </a:solidFill>
              </a:rPr>
              <a:t>- a tuple of ( subject, predicate, and object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For example: ( Chris </a:t>
            </a:r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dirty="0" err="1">
                <a:solidFill>
                  <a:schemeClr val="tx2"/>
                </a:solidFill>
                <a:sym typeface="Wingdings" panose="05000000000000000000" pitchFamily="2" charset="2"/>
              </a:rPr>
              <a:t>works_at</a:t>
            </a:r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  Microsoft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An RDF graph consists of many of these simple triples, conforming to the ontology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sym typeface="Wingdings" panose="05000000000000000000" pitchFamily="2" charset="2"/>
              </a:rPr>
              <a:t>SPARQL 1.1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The </a:t>
            </a:r>
            <a:r>
              <a:rPr lang="en-US" sz="1400" b="1" dirty="0">
                <a:solidFill>
                  <a:schemeClr val="tx2"/>
                </a:solidFill>
                <a:sym typeface="Wingdings" panose="05000000000000000000" pitchFamily="2" charset="2"/>
              </a:rPr>
              <a:t>query language</a:t>
            </a:r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. Similar to SQL, simpler than Gremlin, Cypher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Rdflib</a:t>
            </a:r>
            <a:endParaRPr lang="en-US" sz="28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A python </a:t>
            </a:r>
            <a:r>
              <a:rPr lang="en-US" sz="1400" b="1" dirty="0">
                <a:solidFill>
                  <a:schemeClr val="tx2"/>
                </a:solidFill>
                <a:sym typeface="Wingdings" panose="05000000000000000000" pitchFamily="2" charset="2"/>
              </a:rPr>
              <a:t>library</a:t>
            </a:r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 that implements an in-memory RDF graph</a:t>
            </a:r>
            <a:endParaRPr lang="en-US" sz="1400" dirty="0">
              <a:solidFill>
                <a:schemeClr val="tx2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B6CF48-5179-3294-01D3-9AE617C87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6100" y="473673"/>
            <a:ext cx="828110" cy="82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4344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OSMOS Webinar 2024">
      <a:dk1>
        <a:srgbClr val="000000"/>
      </a:dk1>
      <a:lt1>
        <a:srgbClr val="FFFFFF"/>
      </a:lt1>
      <a:dk2>
        <a:srgbClr val="2A446F"/>
      </a:dk2>
      <a:lt2>
        <a:srgbClr val="49C5B1"/>
      </a:lt2>
      <a:accent1>
        <a:srgbClr val="D3EC8E"/>
      </a:accent1>
      <a:accent2>
        <a:srgbClr val="0078D3"/>
      </a:accent2>
      <a:accent3>
        <a:srgbClr val="FFE399"/>
      </a:accent3>
      <a:accent4>
        <a:srgbClr val="F3F3F5"/>
      </a:accent4>
      <a:accent5>
        <a:srgbClr val="8DC8E8"/>
      </a:accent5>
      <a:accent6>
        <a:srgbClr val="E8E6D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OSMOS Webinar 2024">
      <a:dk1>
        <a:srgbClr val="000000"/>
      </a:dk1>
      <a:lt1>
        <a:srgbClr val="FFFFFF"/>
      </a:lt1>
      <a:dk2>
        <a:srgbClr val="2A446F"/>
      </a:dk2>
      <a:lt2>
        <a:srgbClr val="49C5B1"/>
      </a:lt2>
      <a:accent1>
        <a:srgbClr val="D3EC8E"/>
      </a:accent1>
      <a:accent2>
        <a:srgbClr val="0078D3"/>
      </a:accent2>
      <a:accent3>
        <a:srgbClr val="FFE399"/>
      </a:accent3>
      <a:accent4>
        <a:srgbClr val="F3F3F5"/>
      </a:accent4>
      <a:accent5>
        <a:srgbClr val="8DC8E8"/>
      </a:accent5>
      <a:accent6>
        <a:srgbClr val="E8E6D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OSMOS Webinar 2024">
    <a:dk1>
      <a:srgbClr val="000000"/>
    </a:dk1>
    <a:lt1>
      <a:srgbClr val="FFFFFF"/>
    </a:lt1>
    <a:dk2>
      <a:srgbClr val="2A446F"/>
    </a:dk2>
    <a:lt2>
      <a:srgbClr val="49C5B1"/>
    </a:lt2>
    <a:accent1>
      <a:srgbClr val="D3EC8E"/>
    </a:accent1>
    <a:accent2>
      <a:srgbClr val="0078D3"/>
    </a:accent2>
    <a:accent3>
      <a:srgbClr val="FFE399"/>
    </a:accent3>
    <a:accent4>
      <a:srgbClr val="F3F3F5"/>
    </a:accent4>
    <a:accent5>
      <a:srgbClr val="8DC8E8"/>
    </a:accent5>
    <a:accent6>
      <a:srgbClr val="E8E6DF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675D6FA46288469A09653FBCCC1963" ma:contentTypeVersion="22" ma:contentTypeDescription="Create a new document." ma:contentTypeScope="" ma:versionID="e449500b206f315f85a6e3b8382c17a9">
  <xsd:schema xmlns:xsd="http://www.w3.org/2001/XMLSchema" xmlns:xs="http://www.w3.org/2001/XMLSchema" xmlns:p="http://schemas.microsoft.com/office/2006/metadata/properties" xmlns:ns1="http://schemas.microsoft.com/sharepoint/v3" xmlns:ns3="f3221831-2c9f-4c9d-88af-701719684f4b" xmlns:ns4="bef1f5d9-9274-4933-b78d-5e9d39b4d5c9" targetNamespace="http://schemas.microsoft.com/office/2006/metadata/properties" ma:root="true" ma:fieldsID="d4b03d4bd263929f1e9f48ad82c9fa79" ns1:_="" ns3:_="" ns4:_="">
    <xsd:import namespace="http://schemas.microsoft.com/sharepoint/v3"/>
    <xsd:import namespace="f3221831-2c9f-4c9d-88af-701719684f4b"/>
    <xsd:import namespace="bef1f5d9-9274-4933-b78d-5e9d39b4d5c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1:_ip_UnifiedCompliancePolicyProperties" minOccurs="0"/>
                <xsd:element ref="ns1:_ip_UnifiedCompliancePolicyUIAction" minOccurs="0"/>
                <xsd:element ref="ns4:MediaLengthInSeconds" minOccurs="0"/>
                <xsd:element ref="ns4:MediaServiceAutoTags" minOccurs="0"/>
                <xsd:element ref="ns4:_activity" minOccurs="0"/>
                <xsd:element ref="ns4:MediaServiceOCR" minOccurs="0"/>
                <xsd:element ref="ns4:MediaServiceSearchPropertie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221831-2c9f-4c9d-88af-701719684f4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2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f1f5d9-9274-4933-b78d-5e9d39b4d5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24" nillable="true" ma:displayName="Tags" ma:internalName="MediaServiceAutoTags" ma:readOnly="true">
      <xsd:simpleType>
        <xsd:restriction base="dms:Text"/>
      </xsd:simpleType>
    </xsd:element>
    <xsd:element name="_activity" ma:index="25" nillable="true" ma:displayName="_activity" ma:hidden="true" ma:internalName="_activity">
      <xsd:simpleType>
        <xsd:restriction base="dms:Note"/>
      </xsd:simpleType>
    </xsd:element>
    <xsd:element name="MediaServiceOCR" ma:index="2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9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bef1f5d9-9274-4933-b78d-5e9d39b4d5c9" xsi:nil="true"/>
    <_activity xmlns="bef1f5d9-9274-4933-b78d-5e9d39b4d5c9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13066F9-18C5-43D2-A0D6-32D734239C8F}">
  <ds:schemaRefs>
    <ds:schemaRef ds:uri="bef1f5d9-9274-4933-b78d-5e9d39b4d5c9"/>
    <ds:schemaRef ds:uri="f3221831-2c9f-4c9d-88af-701719684f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E16A0FD-3B4C-4622-B1A4-9851F8A7EE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EFCAA3-94E9-4069-AB18-EDC3125AA0B3}">
  <ds:schemaRefs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metadata/properties"/>
    <ds:schemaRef ds:uri="http://purl.org/dc/elements/1.1/"/>
    <ds:schemaRef ds:uri="bef1f5d9-9274-4933-b78d-5e9d39b4d5c9"/>
    <ds:schemaRef ds:uri="http://schemas.openxmlformats.org/package/2006/metadata/core-properties"/>
    <ds:schemaRef ds:uri="http://schemas.microsoft.com/office/2006/documentManagement/types"/>
    <ds:schemaRef ds:uri="f3221831-2c9f-4c9d-88af-701719684f4b"/>
    <ds:schemaRef ds:uri="http://schemas.microsoft.com/sharepoint/v3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Words>1529</Words>
  <Application>Microsoft Office PowerPoint</Application>
  <PresentationFormat>Widescreen</PresentationFormat>
  <Paragraphs>292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Aptos</vt:lpstr>
      <vt:lpstr>Arial</vt:lpstr>
      <vt:lpstr>Calibri</vt:lpstr>
      <vt:lpstr>Consolas</vt:lpstr>
      <vt:lpstr>Segoe Sans Display</vt:lpstr>
      <vt:lpstr>Segoe Sans Display Semibold</vt:lpstr>
      <vt:lpstr>Segoe Sans Small</vt:lpstr>
      <vt:lpstr>Segoe Sans Text</vt:lpstr>
      <vt:lpstr>Segoe UI</vt:lpstr>
      <vt:lpstr>Segoe UI Light</vt:lpstr>
      <vt:lpstr>Segoe UI Semibold</vt:lpstr>
      <vt:lpstr>Wingdings</vt:lpstr>
      <vt:lpstr>2_Office Theme</vt:lpstr>
      <vt:lpstr>3_Office Theme</vt:lpstr>
      <vt:lpstr>OmniRAG  on Azure Cosmos DB </vt:lpstr>
      <vt:lpstr>Baseline RAG (Retrieval Augmented Generation)</vt:lpstr>
      <vt:lpstr>Have you ever seen this?</vt:lpstr>
      <vt:lpstr>Baseline RAG is not enough! </vt:lpstr>
      <vt:lpstr>Introducing OmniRAG</vt:lpstr>
      <vt:lpstr>Scenario guidance  Azure AI Search vs Azure Databases+Vector Search vs Omni-source Approach</vt:lpstr>
      <vt:lpstr>Customer use cases</vt:lpstr>
      <vt:lpstr>CosmosAIGraph as OmniRAG implementation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CosmosAIGraph Solution Architecture</vt:lpstr>
      <vt:lpstr>CosmosAIGraph Summary</vt:lpstr>
      <vt:lpstr>Call to  Action!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Up!</dc:title>
  <dc:creator>Aleksey Savateyev</dc:creator>
  <cp:lastModifiedBy>Aleksey Savateyev</cp:lastModifiedBy>
  <cp:revision>12</cp:revision>
  <dcterms:created xsi:type="dcterms:W3CDTF">2024-05-17T15:55:30Z</dcterms:created>
  <dcterms:modified xsi:type="dcterms:W3CDTF">2024-07-12T01:50:10Z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0x01010008675D6FA46288469A09653FBCCC1963</vt:lpwstr>
  </property>
</Properties>
</file>